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7" r:id="rId2"/>
  </p:sldMasterIdLst>
  <p:notesMasterIdLst>
    <p:notesMasterId r:id="rId48"/>
  </p:notesMasterIdLst>
  <p:sldIdLst>
    <p:sldId id="258" r:id="rId3"/>
    <p:sldId id="1209" r:id="rId4"/>
    <p:sldId id="1215" r:id="rId5"/>
    <p:sldId id="1233" r:id="rId6"/>
    <p:sldId id="1223" r:id="rId7"/>
    <p:sldId id="1224" r:id="rId8"/>
    <p:sldId id="1227" r:id="rId9"/>
    <p:sldId id="1226" r:id="rId10"/>
    <p:sldId id="1229" r:id="rId11"/>
    <p:sldId id="1230" r:id="rId12"/>
    <p:sldId id="1211" r:id="rId13"/>
    <p:sldId id="1216" r:id="rId14"/>
    <p:sldId id="1212" r:id="rId15"/>
    <p:sldId id="1217" r:id="rId16"/>
    <p:sldId id="1232" r:id="rId17"/>
    <p:sldId id="1231" r:id="rId18"/>
    <p:sldId id="1242" r:id="rId19"/>
    <p:sldId id="1213" r:id="rId20"/>
    <p:sldId id="1243" r:id="rId21"/>
    <p:sldId id="1244" r:id="rId22"/>
    <p:sldId id="1262" r:id="rId23"/>
    <p:sldId id="1245" r:id="rId24"/>
    <p:sldId id="1246" r:id="rId25"/>
    <p:sldId id="1247" r:id="rId26"/>
    <p:sldId id="1249" r:id="rId27"/>
    <p:sldId id="1251" r:id="rId28"/>
    <p:sldId id="1250" r:id="rId29"/>
    <p:sldId id="1248" r:id="rId30"/>
    <p:sldId id="1218" r:id="rId31"/>
    <p:sldId id="1234" r:id="rId32"/>
    <p:sldId id="1235" r:id="rId33"/>
    <p:sldId id="1241" r:id="rId34"/>
    <p:sldId id="1240" r:id="rId35"/>
    <p:sldId id="1236" r:id="rId36"/>
    <p:sldId id="1214" r:id="rId37"/>
    <p:sldId id="1256" r:id="rId38"/>
    <p:sldId id="1255" r:id="rId39"/>
    <p:sldId id="1254" r:id="rId40"/>
    <p:sldId id="1253" r:id="rId41"/>
    <p:sldId id="1252" r:id="rId42"/>
    <p:sldId id="1261" r:id="rId43"/>
    <p:sldId id="1258" r:id="rId44"/>
    <p:sldId id="1259" r:id="rId45"/>
    <p:sldId id="1260" r:id="rId46"/>
    <p:sldId id="125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248DD90-E849-C942-8374-3100FBA48D46}">
          <p14:sldIdLst>
            <p14:sldId id="258"/>
          </p14:sldIdLst>
        </p14:section>
        <p14:section name="Introduction" id="{63C74D75-36B4-CD41-A098-C8AB8EFA44A3}">
          <p14:sldIdLst>
            <p14:sldId id="1209"/>
            <p14:sldId id="1215"/>
          </p14:sldIdLst>
        </p14:section>
        <p14:section name="Code Style" id="{4A54A982-711B-AD4D-828B-96EC62F34DB5}">
          <p14:sldIdLst>
            <p14:sldId id="1233"/>
            <p14:sldId id="1223"/>
            <p14:sldId id="1224"/>
            <p14:sldId id="1227"/>
            <p14:sldId id="1226"/>
            <p14:sldId id="1229"/>
            <p14:sldId id="1230"/>
          </p14:sldIdLst>
        </p14:section>
        <p14:section name="Documentation" id="{695001B9-0FE6-814D-9002-C3F53503DD5D}">
          <p14:sldIdLst>
            <p14:sldId id="1211"/>
            <p14:sldId id="1216"/>
            <p14:sldId id="1212"/>
            <p14:sldId id="1217"/>
            <p14:sldId id="1232"/>
            <p14:sldId id="1231"/>
          </p14:sldIdLst>
        </p14:section>
        <p14:section name="Testing" id="{8F9409CB-81E0-D34B-8103-9398DF859774}">
          <p14:sldIdLst>
            <p14:sldId id="1242"/>
            <p14:sldId id="1213"/>
            <p14:sldId id="1243"/>
            <p14:sldId id="1244"/>
            <p14:sldId id="1262"/>
            <p14:sldId id="1245"/>
            <p14:sldId id="1246"/>
            <p14:sldId id="1247"/>
            <p14:sldId id="1249"/>
            <p14:sldId id="1251"/>
            <p14:sldId id="1250"/>
            <p14:sldId id="1248"/>
          </p14:sldIdLst>
        </p14:section>
        <p14:section name="Project Structure" id="{B2F51767-1F27-C648-9042-BF63EB9E6328}">
          <p14:sldIdLst>
            <p14:sldId id="1218"/>
            <p14:sldId id="1234"/>
            <p14:sldId id="1235"/>
            <p14:sldId id="1241"/>
            <p14:sldId id="1240"/>
            <p14:sldId id="1236"/>
          </p14:sldIdLst>
        </p14:section>
        <p14:section name="Versioning and Version Control" id="{BABC10C2-2B50-F249-990E-D371022C6DBB}">
          <p14:sldIdLst>
            <p14:sldId id="1214"/>
            <p14:sldId id="1256"/>
            <p14:sldId id="1255"/>
            <p14:sldId id="1254"/>
            <p14:sldId id="1253"/>
            <p14:sldId id="1252"/>
            <p14:sldId id="1261"/>
            <p14:sldId id="1258"/>
            <p14:sldId id="1259"/>
            <p14:sldId id="1260"/>
            <p14:sldId id="125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550" userDrawn="1">
          <p15:clr>
            <a:srgbClr val="A4A3A4"/>
          </p15:clr>
        </p15:guide>
        <p15:guide id="3" pos="166" userDrawn="1">
          <p15:clr>
            <a:srgbClr val="A4A3A4"/>
          </p15:clr>
        </p15:guide>
        <p15:guide id="4" pos="7514" userDrawn="1">
          <p15:clr>
            <a:srgbClr val="A4A3A4"/>
          </p15:clr>
        </p15:guide>
        <p15:guide id="5" orient="horz" pos="187" userDrawn="1">
          <p15:clr>
            <a:srgbClr val="A4A3A4"/>
          </p15:clr>
        </p15:guide>
        <p15:guide id="6" orient="horz" pos="22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940" autoAdjust="0"/>
    <p:restoredTop sz="94660"/>
  </p:normalViewPr>
  <p:slideViewPr>
    <p:cSldViewPr snapToGrid="0">
      <p:cViewPr varScale="1">
        <p:scale>
          <a:sx n="79" d="100"/>
          <a:sy n="79" d="100"/>
        </p:scale>
        <p:origin x="232" y="1176"/>
      </p:cViewPr>
      <p:guideLst>
        <p:guide pos="3840"/>
        <p:guide orient="horz" pos="550"/>
        <p:guide pos="166"/>
        <p:guide pos="7514"/>
        <p:guide orient="horz" pos="187"/>
        <p:guide orient="horz" pos="22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AA14B5-F502-4149-9B3E-A24E1996FCD3}" type="doc">
      <dgm:prSet loTypeId="urn:microsoft.com/office/officeart/2005/8/layout/cycle2" loCatId="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0018285-55C8-CA4B-96D7-727C0DE923CB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Test Fails</a:t>
          </a:r>
        </a:p>
      </dgm:t>
    </dgm:pt>
    <dgm:pt modelId="{9E9EA21A-5FBA-344F-8CA2-7CBA8F018374}" type="parTrans" cxnId="{6485537B-1EEE-B749-AD01-F937187093D2}">
      <dgm:prSet/>
      <dgm:spPr/>
      <dgm:t>
        <a:bodyPr/>
        <a:lstStyle/>
        <a:p>
          <a:endParaRPr lang="en-US"/>
        </a:p>
      </dgm:t>
    </dgm:pt>
    <dgm:pt modelId="{2E372ED2-6899-D741-B1B3-74BA473FA80F}" type="sibTrans" cxnId="{6485537B-1EEE-B749-AD01-F937187093D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656C7DCD-4918-6443-A642-0CA7D404F445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Test Passes</a:t>
          </a:r>
        </a:p>
      </dgm:t>
    </dgm:pt>
    <dgm:pt modelId="{E731BB67-EEB1-B94B-8457-9DF778E6FFF2}" type="parTrans" cxnId="{7D490A79-4E11-8047-B882-B38BC1EAF586}">
      <dgm:prSet/>
      <dgm:spPr/>
      <dgm:t>
        <a:bodyPr/>
        <a:lstStyle/>
        <a:p>
          <a:endParaRPr lang="en-US"/>
        </a:p>
      </dgm:t>
    </dgm:pt>
    <dgm:pt modelId="{F6AB8923-FB26-5B4A-9C28-A35A7EAEBF35}" type="sibTrans" cxnId="{7D490A79-4E11-8047-B882-B38BC1EAF586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93B32B5E-8857-5D44-8B4C-FAA23D7CF0CD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Refactor</a:t>
          </a:r>
        </a:p>
      </dgm:t>
    </dgm:pt>
    <dgm:pt modelId="{8DAEEF22-9CB5-E94A-BBBE-5496F20563E0}" type="parTrans" cxnId="{39CEEC9A-EA30-604B-A9F9-E3BF36DCAEC9}">
      <dgm:prSet/>
      <dgm:spPr/>
      <dgm:t>
        <a:bodyPr/>
        <a:lstStyle/>
        <a:p>
          <a:endParaRPr lang="en-US"/>
        </a:p>
      </dgm:t>
    </dgm:pt>
    <dgm:pt modelId="{C403135F-EA7B-3747-AE11-0CEDFE9E74F0}" type="sibTrans" cxnId="{39CEEC9A-EA30-604B-A9F9-E3BF36DCAEC9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02F30B03-CA6D-1A47-9879-EB0287CA93FB}" type="pres">
      <dgm:prSet presAssocID="{F8AA14B5-F502-4149-9B3E-A24E1996FCD3}" presName="cycle" presStyleCnt="0">
        <dgm:presLayoutVars>
          <dgm:dir/>
          <dgm:resizeHandles val="exact"/>
        </dgm:presLayoutVars>
      </dgm:prSet>
      <dgm:spPr/>
    </dgm:pt>
    <dgm:pt modelId="{904ABEB2-E497-7A4E-8DA2-781FFDE9A96B}" type="pres">
      <dgm:prSet presAssocID="{80018285-55C8-CA4B-96D7-727C0DE923CB}" presName="node" presStyleLbl="node1" presStyleIdx="0" presStyleCnt="3">
        <dgm:presLayoutVars>
          <dgm:bulletEnabled val="1"/>
        </dgm:presLayoutVars>
      </dgm:prSet>
      <dgm:spPr/>
    </dgm:pt>
    <dgm:pt modelId="{36BE4C37-8B0F-AA4C-B41A-493742E3E1A1}" type="pres">
      <dgm:prSet presAssocID="{2E372ED2-6899-D741-B1B3-74BA473FA80F}" presName="sibTrans" presStyleLbl="sibTrans2D1" presStyleIdx="0" presStyleCnt="3" custScaleX="164646"/>
      <dgm:spPr/>
    </dgm:pt>
    <dgm:pt modelId="{8B46E1AF-FA99-8540-A945-D7E22CFA868F}" type="pres">
      <dgm:prSet presAssocID="{2E372ED2-6899-D741-B1B3-74BA473FA80F}" presName="connectorText" presStyleLbl="sibTrans2D1" presStyleIdx="0" presStyleCnt="3"/>
      <dgm:spPr/>
    </dgm:pt>
    <dgm:pt modelId="{06132071-36CF-7F4D-841C-B93D574B4D6B}" type="pres">
      <dgm:prSet presAssocID="{656C7DCD-4918-6443-A642-0CA7D404F445}" presName="node" presStyleLbl="node1" presStyleIdx="1" presStyleCnt="3" custRadScaleRad="100434" custRadScaleInc="710">
        <dgm:presLayoutVars>
          <dgm:bulletEnabled val="1"/>
        </dgm:presLayoutVars>
      </dgm:prSet>
      <dgm:spPr/>
    </dgm:pt>
    <dgm:pt modelId="{A77549DD-FEF0-1340-8AFE-5798ADFE55E7}" type="pres">
      <dgm:prSet presAssocID="{F6AB8923-FB26-5B4A-9C28-A35A7EAEBF35}" presName="sibTrans" presStyleLbl="sibTrans2D1" presStyleIdx="1" presStyleCnt="3" custScaleX="160032"/>
      <dgm:spPr/>
    </dgm:pt>
    <dgm:pt modelId="{C972ABEA-7E53-9F49-861E-D6E03A70D4DE}" type="pres">
      <dgm:prSet presAssocID="{F6AB8923-FB26-5B4A-9C28-A35A7EAEBF35}" presName="connectorText" presStyleLbl="sibTrans2D1" presStyleIdx="1" presStyleCnt="3"/>
      <dgm:spPr/>
    </dgm:pt>
    <dgm:pt modelId="{59894B82-F735-F043-9E76-B793035CD244}" type="pres">
      <dgm:prSet presAssocID="{93B32B5E-8857-5D44-8B4C-FAA23D7CF0CD}" presName="node" presStyleLbl="node1" presStyleIdx="2" presStyleCnt="3">
        <dgm:presLayoutVars>
          <dgm:bulletEnabled val="1"/>
        </dgm:presLayoutVars>
      </dgm:prSet>
      <dgm:spPr/>
    </dgm:pt>
    <dgm:pt modelId="{D2F37E5F-D20E-A140-BEE0-A177982FF841}" type="pres">
      <dgm:prSet presAssocID="{C403135F-EA7B-3747-AE11-0CEDFE9E74F0}" presName="sibTrans" presStyleLbl="sibTrans2D1" presStyleIdx="2" presStyleCnt="3" custScaleX="161380"/>
      <dgm:spPr/>
    </dgm:pt>
    <dgm:pt modelId="{22B2A255-1055-224B-BAC5-AFFF86C215CE}" type="pres">
      <dgm:prSet presAssocID="{C403135F-EA7B-3747-AE11-0CEDFE9E74F0}" presName="connectorText" presStyleLbl="sibTrans2D1" presStyleIdx="2" presStyleCnt="3"/>
      <dgm:spPr/>
    </dgm:pt>
  </dgm:ptLst>
  <dgm:cxnLst>
    <dgm:cxn modelId="{A3668C1B-DE6C-6345-9736-391650D44A38}" type="presOf" srcId="{C403135F-EA7B-3747-AE11-0CEDFE9E74F0}" destId="{D2F37E5F-D20E-A140-BEE0-A177982FF841}" srcOrd="0" destOrd="0" presId="urn:microsoft.com/office/officeart/2005/8/layout/cycle2"/>
    <dgm:cxn modelId="{C831E81F-F7D7-6748-AFA9-6F3DD235935F}" type="presOf" srcId="{93B32B5E-8857-5D44-8B4C-FAA23D7CF0CD}" destId="{59894B82-F735-F043-9E76-B793035CD244}" srcOrd="0" destOrd="0" presId="urn:microsoft.com/office/officeart/2005/8/layout/cycle2"/>
    <dgm:cxn modelId="{D24FE35E-840F-6F4C-B7B5-4638CA1DCF02}" type="presOf" srcId="{F6AB8923-FB26-5B4A-9C28-A35A7EAEBF35}" destId="{C972ABEA-7E53-9F49-861E-D6E03A70D4DE}" srcOrd="1" destOrd="0" presId="urn:microsoft.com/office/officeart/2005/8/layout/cycle2"/>
    <dgm:cxn modelId="{7D490A79-4E11-8047-B882-B38BC1EAF586}" srcId="{F8AA14B5-F502-4149-9B3E-A24E1996FCD3}" destId="{656C7DCD-4918-6443-A642-0CA7D404F445}" srcOrd="1" destOrd="0" parTransId="{E731BB67-EEB1-B94B-8457-9DF778E6FFF2}" sibTransId="{F6AB8923-FB26-5B4A-9C28-A35A7EAEBF35}"/>
    <dgm:cxn modelId="{6485537B-1EEE-B749-AD01-F937187093D2}" srcId="{F8AA14B5-F502-4149-9B3E-A24E1996FCD3}" destId="{80018285-55C8-CA4B-96D7-727C0DE923CB}" srcOrd="0" destOrd="0" parTransId="{9E9EA21A-5FBA-344F-8CA2-7CBA8F018374}" sibTransId="{2E372ED2-6899-D741-B1B3-74BA473FA80F}"/>
    <dgm:cxn modelId="{F4E3448C-5448-7F4F-995C-78FFFE842FE3}" type="presOf" srcId="{656C7DCD-4918-6443-A642-0CA7D404F445}" destId="{06132071-36CF-7F4D-841C-B93D574B4D6B}" srcOrd="0" destOrd="0" presId="urn:microsoft.com/office/officeart/2005/8/layout/cycle2"/>
    <dgm:cxn modelId="{4EF8828D-9109-954E-BEF0-0BC845CE9874}" type="presOf" srcId="{F8AA14B5-F502-4149-9B3E-A24E1996FCD3}" destId="{02F30B03-CA6D-1A47-9879-EB0287CA93FB}" srcOrd="0" destOrd="0" presId="urn:microsoft.com/office/officeart/2005/8/layout/cycle2"/>
    <dgm:cxn modelId="{39CEEC9A-EA30-604B-A9F9-E3BF36DCAEC9}" srcId="{F8AA14B5-F502-4149-9B3E-A24E1996FCD3}" destId="{93B32B5E-8857-5D44-8B4C-FAA23D7CF0CD}" srcOrd="2" destOrd="0" parTransId="{8DAEEF22-9CB5-E94A-BBBE-5496F20563E0}" sibTransId="{C403135F-EA7B-3747-AE11-0CEDFE9E74F0}"/>
    <dgm:cxn modelId="{FC2E44B8-F06C-724F-B7CD-6B49A8B01460}" type="presOf" srcId="{80018285-55C8-CA4B-96D7-727C0DE923CB}" destId="{904ABEB2-E497-7A4E-8DA2-781FFDE9A96B}" srcOrd="0" destOrd="0" presId="urn:microsoft.com/office/officeart/2005/8/layout/cycle2"/>
    <dgm:cxn modelId="{7F2669EB-DA69-C747-AB4E-D8C804652195}" type="presOf" srcId="{C403135F-EA7B-3747-AE11-0CEDFE9E74F0}" destId="{22B2A255-1055-224B-BAC5-AFFF86C215CE}" srcOrd="1" destOrd="0" presId="urn:microsoft.com/office/officeart/2005/8/layout/cycle2"/>
    <dgm:cxn modelId="{DE1214ED-03B8-DE45-B039-D832F673F6A1}" type="presOf" srcId="{2E372ED2-6899-D741-B1B3-74BA473FA80F}" destId="{36BE4C37-8B0F-AA4C-B41A-493742E3E1A1}" srcOrd="0" destOrd="0" presId="urn:microsoft.com/office/officeart/2005/8/layout/cycle2"/>
    <dgm:cxn modelId="{37F7C9FA-E108-C74F-AF12-59DD6A6A5A3C}" type="presOf" srcId="{2E372ED2-6899-D741-B1B3-74BA473FA80F}" destId="{8B46E1AF-FA99-8540-A945-D7E22CFA868F}" srcOrd="1" destOrd="0" presId="urn:microsoft.com/office/officeart/2005/8/layout/cycle2"/>
    <dgm:cxn modelId="{A0245DFD-92A9-0142-8FDF-6106B389D509}" type="presOf" srcId="{F6AB8923-FB26-5B4A-9C28-A35A7EAEBF35}" destId="{A77549DD-FEF0-1340-8AFE-5798ADFE55E7}" srcOrd="0" destOrd="0" presId="urn:microsoft.com/office/officeart/2005/8/layout/cycle2"/>
    <dgm:cxn modelId="{C0C51435-D211-8C48-8F4B-A7A6D0766F72}" type="presParOf" srcId="{02F30B03-CA6D-1A47-9879-EB0287CA93FB}" destId="{904ABEB2-E497-7A4E-8DA2-781FFDE9A96B}" srcOrd="0" destOrd="0" presId="urn:microsoft.com/office/officeart/2005/8/layout/cycle2"/>
    <dgm:cxn modelId="{202CDDFE-7BA9-444D-B71F-FFCF40B9680B}" type="presParOf" srcId="{02F30B03-CA6D-1A47-9879-EB0287CA93FB}" destId="{36BE4C37-8B0F-AA4C-B41A-493742E3E1A1}" srcOrd="1" destOrd="0" presId="urn:microsoft.com/office/officeart/2005/8/layout/cycle2"/>
    <dgm:cxn modelId="{4E57C1F1-2B62-7B40-BAF2-6ADE5D4A54C3}" type="presParOf" srcId="{36BE4C37-8B0F-AA4C-B41A-493742E3E1A1}" destId="{8B46E1AF-FA99-8540-A945-D7E22CFA868F}" srcOrd="0" destOrd="0" presId="urn:microsoft.com/office/officeart/2005/8/layout/cycle2"/>
    <dgm:cxn modelId="{B9852129-3FBF-8A4F-A838-AAC00C0E71AD}" type="presParOf" srcId="{02F30B03-CA6D-1A47-9879-EB0287CA93FB}" destId="{06132071-36CF-7F4D-841C-B93D574B4D6B}" srcOrd="2" destOrd="0" presId="urn:microsoft.com/office/officeart/2005/8/layout/cycle2"/>
    <dgm:cxn modelId="{BB5CEC14-2BA0-DF4F-9F39-CC633CEC28E5}" type="presParOf" srcId="{02F30B03-CA6D-1A47-9879-EB0287CA93FB}" destId="{A77549DD-FEF0-1340-8AFE-5798ADFE55E7}" srcOrd="3" destOrd="0" presId="urn:microsoft.com/office/officeart/2005/8/layout/cycle2"/>
    <dgm:cxn modelId="{0C7D7742-88E5-7244-AFFB-C13F29CEF1D3}" type="presParOf" srcId="{A77549DD-FEF0-1340-8AFE-5798ADFE55E7}" destId="{C972ABEA-7E53-9F49-861E-D6E03A70D4DE}" srcOrd="0" destOrd="0" presId="urn:microsoft.com/office/officeart/2005/8/layout/cycle2"/>
    <dgm:cxn modelId="{3348DBA8-FB43-A049-8D81-2F51898663C3}" type="presParOf" srcId="{02F30B03-CA6D-1A47-9879-EB0287CA93FB}" destId="{59894B82-F735-F043-9E76-B793035CD244}" srcOrd="4" destOrd="0" presId="urn:microsoft.com/office/officeart/2005/8/layout/cycle2"/>
    <dgm:cxn modelId="{AE31F208-0CFC-DE43-B054-DD5670920BB1}" type="presParOf" srcId="{02F30B03-CA6D-1A47-9879-EB0287CA93FB}" destId="{D2F37E5F-D20E-A140-BEE0-A177982FF841}" srcOrd="5" destOrd="0" presId="urn:microsoft.com/office/officeart/2005/8/layout/cycle2"/>
    <dgm:cxn modelId="{3EF463D0-9EF0-604A-895B-23B2A23E304C}" type="presParOf" srcId="{D2F37E5F-D20E-A140-BEE0-A177982FF841}" destId="{22B2A255-1055-224B-BAC5-AFFF86C215C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ABEB2-E497-7A4E-8DA2-781FFDE9A96B}">
      <dsp:nvSpPr>
        <dsp:cNvPr id="0" name=""/>
        <dsp:cNvSpPr/>
      </dsp:nvSpPr>
      <dsp:spPr>
        <a:xfrm>
          <a:off x="2174612" y="1009"/>
          <a:ext cx="2138184" cy="2138184"/>
        </a:xfrm>
        <a:prstGeom prst="ellipse">
          <a:avLst/>
        </a:prstGeom>
        <a:solidFill>
          <a:schemeClr val="accent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Test Fails</a:t>
          </a:r>
        </a:p>
      </dsp:txBody>
      <dsp:txXfrm>
        <a:off x="2487742" y="314139"/>
        <a:ext cx="1511924" cy="1511924"/>
      </dsp:txXfrm>
    </dsp:sp>
    <dsp:sp modelId="{36BE4C37-8B0F-AA4C-B41A-493742E3E1A1}">
      <dsp:nvSpPr>
        <dsp:cNvPr id="0" name=""/>
        <dsp:cNvSpPr/>
      </dsp:nvSpPr>
      <dsp:spPr>
        <a:xfrm rot="3600538">
          <a:off x="3569149" y="2087957"/>
          <a:ext cx="940491" cy="721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623286" y="2138532"/>
        <a:ext cx="724000" cy="432983"/>
      </dsp:txXfrm>
    </dsp:sp>
    <dsp:sp modelId="{06132071-36CF-7F4D-841C-B93D574B4D6B}">
      <dsp:nvSpPr>
        <dsp:cNvPr id="0" name=""/>
        <dsp:cNvSpPr/>
      </dsp:nvSpPr>
      <dsp:spPr>
        <a:xfrm>
          <a:off x="3782155" y="2786362"/>
          <a:ext cx="2138184" cy="2138184"/>
        </a:xfrm>
        <a:prstGeom prst="ellipse">
          <a:avLst/>
        </a:prstGeom>
        <a:solidFill>
          <a:schemeClr val="accent6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Test Passes</a:t>
          </a:r>
        </a:p>
      </dsp:txBody>
      <dsp:txXfrm>
        <a:off x="4095285" y="3099492"/>
        <a:ext cx="1511924" cy="1511924"/>
      </dsp:txXfrm>
    </dsp:sp>
    <dsp:sp modelId="{A77549DD-FEF0-1340-8AFE-5798ADFE55E7}">
      <dsp:nvSpPr>
        <dsp:cNvPr id="0" name=""/>
        <dsp:cNvSpPr/>
      </dsp:nvSpPr>
      <dsp:spPr>
        <a:xfrm rot="10801079">
          <a:off x="2803161" y="3494136"/>
          <a:ext cx="913394" cy="721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3019652" y="3638497"/>
        <a:ext cx="696903" cy="432983"/>
      </dsp:txXfrm>
    </dsp:sp>
    <dsp:sp modelId="{59894B82-F735-F043-9E76-B793035CD244}">
      <dsp:nvSpPr>
        <dsp:cNvPr id="0" name=""/>
        <dsp:cNvSpPr/>
      </dsp:nvSpPr>
      <dsp:spPr>
        <a:xfrm>
          <a:off x="567070" y="2785353"/>
          <a:ext cx="2138184" cy="2138184"/>
        </a:xfrm>
        <a:prstGeom prst="ellipse">
          <a:avLst/>
        </a:prstGeom>
        <a:solidFill>
          <a:schemeClr val="accent4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Refactor</a:t>
          </a:r>
        </a:p>
      </dsp:txBody>
      <dsp:txXfrm>
        <a:off x="880200" y="3098483"/>
        <a:ext cx="1511924" cy="1511924"/>
      </dsp:txXfrm>
    </dsp:sp>
    <dsp:sp modelId="{D2F37E5F-D20E-A140-BEE0-A177982FF841}">
      <dsp:nvSpPr>
        <dsp:cNvPr id="0" name=""/>
        <dsp:cNvSpPr/>
      </dsp:nvSpPr>
      <dsp:spPr>
        <a:xfrm rot="18000000">
          <a:off x="1971313" y="2115444"/>
          <a:ext cx="921086" cy="721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025436" y="2353514"/>
        <a:ext cx="704595" cy="432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6BF1D1-461E-504C-BCC0-949F282E97EB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69FBC-BDEE-DD45-AB00-9A6C3F632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88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AB382-2FE2-4290-8055-C69EB08FE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EA264B-C2C4-4790-9991-ECC5C90B0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6583C-915D-4BCC-8517-05394C37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556C3-D098-465F-A2A3-2657F19762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66173A0-05B3-E54F-8BC3-6AC88770B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63939"/>
            <a:ext cx="76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68ED137-E681-C845-B089-D2B925FA9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818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Fan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A40D-00E8-432F-83EA-2B93590A0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DB34D-936D-44B5-B24E-D9DBF76E3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B76D1-CAE9-4E0B-ACC7-ABE225743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FBE19-BAC7-47EA-83E5-12FEB4F8F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556C3-D098-465F-A2A3-2657F19762B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884A7E-AE82-954F-B6EC-AF369B29A7F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0" y="6363939"/>
            <a:ext cx="76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FF45595-5DBC-5049-BE71-C786770FB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E00625-A34F-DF40-AA06-302E7EF43A23}"/>
              </a:ext>
            </a:extLst>
          </p:cNvPr>
          <p:cNvSpPr txBox="1"/>
          <p:nvPr userDrawn="1"/>
        </p:nvSpPr>
        <p:spPr>
          <a:xfrm>
            <a:off x="4237026" y="6363939"/>
            <a:ext cx="399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1" dirty="0">
                <a:solidFill>
                  <a:schemeClr val="accent1"/>
                </a:solidFill>
              </a:rPr>
              <a:t>Discovering our Universe Together</a:t>
            </a:r>
          </a:p>
        </p:txBody>
      </p:sp>
    </p:spTree>
    <p:extLst>
      <p:ext uri="{BB962C8B-B14F-4D97-AF65-F5344CB8AC3E}">
        <p14:creationId xmlns:p14="http://schemas.microsoft.com/office/powerpoint/2010/main" val="3613931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General Credits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56F57-52D4-4699-84F3-B08DF59B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556C3-D098-465F-A2A3-2657F19762B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8A03A44-8317-D44A-83B6-341155065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63939"/>
            <a:ext cx="76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50BF373-7235-BF4C-B276-7840F17D4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70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emini Credits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56F57-52D4-4699-84F3-B08DF59B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556C3-D098-465F-A2A3-2657F19762B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228DBAE-60E1-1C48-A7B9-88C7DBCE7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63939"/>
            <a:ext cx="76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B8A4281-80CD-2447-ADB5-46954EDA5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46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DB42F-60B5-C541-9898-E4F6E8FA6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133" y="178203"/>
            <a:ext cx="8654667" cy="9458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F34BE0-F9F8-284E-9396-EC9B8C98C4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305" y="391465"/>
            <a:ext cx="2322722" cy="65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ABC6116-1ACC-FF40-A449-B6F8C3FA0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4740" y="6356350"/>
            <a:ext cx="459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30D1F-5FCF-DC48-AEF8-ED5D76DF832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4A03C10-E4D1-344C-B3B7-A69FAAC62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63939"/>
            <a:ext cx="76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CF758CA-83AB-2E44-AE67-1DE9EDAE5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05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- OIR B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DB42F-60B5-C541-9898-E4F6E8FA6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66" y="178203"/>
            <a:ext cx="11703947" cy="9458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F34BE0-F9F8-284E-9396-EC9B8C98C4D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99" t="14450" r="2032" b="13953"/>
          <a:stretch/>
        </p:blipFill>
        <p:spPr bwMode="auto">
          <a:xfrm>
            <a:off x="172366" y="6290183"/>
            <a:ext cx="2212848" cy="47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ABC6116-1ACC-FF40-A449-B6F8C3FA0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2643" y="6397498"/>
            <a:ext cx="8051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30D1F-5FCF-DC48-AEF8-ED5D76DF8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962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Simp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5">
            <a:extLst>
              <a:ext uri="{FF2B5EF4-FFF2-40B4-BE49-F238E27FC236}">
                <a16:creationId xmlns:a16="http://schemas.microsoft.com/office/drawing/2014/main" id="{DD84E5B4-41E4-FB48-8041-4E20E34F6959}"/>
              </a:ext>
            </a:extLst>
          </p:cNvPr>
          <p:cNvSpPr txBox="1">
            <a:spLocks/>
          </p:cNvSpPr>
          <p:nvPr userDrawn="1"/>
        </p:nvSpPr>
        <p:spPr>
          <a:xfrm>
            <a:off x="3362565" y="231209"/>
            <a:ext cx="7861662" cy="905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title 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F7D872-6827-7248-8D2C-B964E882B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133" y="178203"/>
            <a:ext cx="8654667" cy="9458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B1528EC-4E62-DB46-B500-9EB2B23714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305" y="391465"/>
            <a:ext cx="2322722" cy="65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9694014-B608-9F4D-9EB7-0B96540D3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753C9CC-40F2-5F46-9A8A-6CED0B90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4740" y="6356350"/>
            <a:ext cx="459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30D1F-5FCF-DC48-AEF8-ED5D76DF832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6CB3A638-74B6-084C-811E-62FC729A6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63939"/>
            <a:ext cx="76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EE5C9D82-F794-D840-BFE1-45EE738D25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92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9624D-14DA-4734-8B45-669C3F465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32329"/>
            <a:ext cx="5157787" cy="84829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24A342-1E0F-473D-A6D4-823B7F42B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80619"/>
            <a:ext cx="5157787" cy="38015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99E4A-9FE9-4A44-9400-5C817DD32C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32329"/>
            <a:ext cx="5183188" cy="84829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F033AD-FD29-4EA2-8FCE-A0A9E2BA6A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80619"/>
            <a:ext cx="5183188" cy="38015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6EFFB6E-0B3A-9749-9A1E-52DF9E6C04BD}"/>
              </a:ext>
            </a:extLst>
          </p:cNvPr>
          <p:cNvSpPr txBox="1">
            <a:spLocks/>
          </p:cNvSpPr>
          <p:nvPr userDrawn="1"/>
        </p:nvSpPr>
        <p:spPr>
          <a:xfrm>
            <a:off x="2699133" y="178203"/>
            <a:ext cx="8654667" cy="945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8AAB754-3424-FE4D-A709-18804DB5BF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305" y="391465"/>
            <a:ext cx="2322722" cy="65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092B0C5F-5B6F-F74A-B363-039EA22FA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4740" y="6356350"/>
            <a:ext cx="459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30D1F-5FCF-DC48-AEF8-ED5D76DF832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F399AC5A-BB12-7041-BF0D-5156B582DAD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0" y="6363939"/>
            <a:ext cx="76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79F89F2-B963-8B4B-8BC6-F2094BF409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38201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88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em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AB382-2FE2-4290-8055-C69EB08FE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EA264B-C2C4-4790-9991-ECC5C90B0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6583C-915D-4BCC-8517-05394C37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556C3-D098-465F-A2A3-2657F19762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099DE2-5DCB-6D40-AD2C-BA9C86F9C3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39346"/>
            <a:ext cx="9046723" cy="8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82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General, Fan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E718FBE-0C60-0943-9B73-BE6B68F0F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870" y="1254037"/>
            <a:ext cx="10660284" cy="4319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7FD0657B-AE57-0446-B92E-6F69D83AD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341" y="217209"/>
            <a:ext cx="7355542" cy="8889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57EF2-3F8D-43F5-BF93-AE1C4CCDF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556C3-D098-465F-A2A3-2657F19762B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7AA8A20-1A45-864B-99E2-CE842D9E65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63939"/>
            <a:ext cx="76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917AC43-524D-6745-9402-B2ABBAAE0F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CDE765-7685-BD4E-AC42-3F862E9E38ED}"/>
              </a:ext>
            </a:extLst>
          </p:cNvPr>
          <p:cNvSpPr txBox="1"/>
          <p:nvPr userDrawn="1"/>
        </p:nvSpPr>
        <p:spPr>
          <a:xfrm>
            <a:off x="4237026" y="6363939"/>
            <a:ext cx="399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1" dirty="0">
                <a:solidFill>
                  <a:schemeClr val="accent1"/>
                </a:solidFill>
              </a:rPr>
              <a:t>Discovering our Universe Together</a:t>
            </a:r>
          </a:p>
        </p:txBody>
      </p:sp>
    </p:spTree>
    <p:extLst>
      <p:ext uri="{BB962C8B-B14F-4D97-AF65-F5344CB8AC3E}">
        <p14:creationId xmlns:p14="http://schemas.microsoft.com/office/powerpoint/2010/main" val="4116306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Gemini, Fan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5A9B07D-D770-2341-95C0-BB0BC9D46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870" y="1254037"/>
            <a:ext cx="10660284" cy="4319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6">
            <a:extLst>
              <a:ext uri="{FF2B5EF4-FFF2-40B4-BE49-F238E27FC236}">
                <a16:creationId xmlns:a16="http://schemas.microsoft.com/office/drawing/2014/main" id="{0EBD9F07-7C6B-CC45-A4BB-D243D8018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341" y="217209"/>
            <a:ext cx="7355542" cy="8889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57EF2-3F8D-43F5-BF93-AE1C4CCDF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556C3-D098-465F-A2A3-2657F19762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A6189-3C8E-2D46-A935-C8FEBFFA64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39346"/>
            <a:ext cx="9046723" cy="8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37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- Title w/ light backgroun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FA910-99D7-4C42-A696-6EF0BAB7F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106" y="94130"/>
            <a:ext cx="7395882" cy="10892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8FC01C-5BAF-9143-8782-2DFA6DC20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BA556C3-D098-465F-A2A3-2657F19762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2999169-F5AB-8740-AC46-F1064AFFE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63939"/>
            <a:ext cx="76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CDAD42F-C3BB-F944-A912-D7482C1300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640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D2D25-B2F0-8749-8D02-D51408A8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1104" y="6314672"/>
            <a:ext cx="590320" cy="365125"/>
          </a:xfrm>
        </p:spPr>
        <p:txBody>
          <a:bodyPr/>
          <a:lstStyle/>
          <a:p>
            <a:fld id="{ABA556C3-D098-465F-A2A3-2657F19762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F2DD98A-A3E7-664F-BBDB-7A3A707B9A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946" y="6090281"/>
            <a:ext cx="2322722" cy="65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CDF968-6CD2-E84B-A1E6-D4280363ABD9}"/>
              </a:ext>
            </a:extLst>
          </p:cNvPr>
          <p:cNvSpPr txBox="1"/>
          <p:nvPr userDrawn="1"/>
        </p:nvSpPr>
        <p:spPr>
          <a:xfrm>
            <a:off x="4237026" y="6314672"/>
            <a:ext cx="399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1" dirty="0">
                <a:solidFill>
                  <a:schemeClr val="accent1"/>
                </a:solidFill>
              </a:rPr>
              <a:t>Discovering our Universe Together</a:t>
            </a:r>
          </a:p>
        </p:txBody>
      </p:sp>
    </p:spTree>
    <p:extLst>
      <p:ext uri="{BB962C8B-B14F-4D97-AF65-F5344CB8AC3E}">
        <p14:creationId xmlns:p14="http://schemas.microsoft.com/office/powerpoint/2010/main" val="948183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- program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DF8A-E9EE-45BA-A16C-B4D4CF4E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ECC38-0DCA-4BA7-BC1D-9E7FA8330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36A75-404A-44C1-B998-E9729A11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556C3-D098-465F-A2A3-2657F19762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5D303F5-C6FC-E447-B9A4-0EA388D38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63939"/>
            <a:ext cx="76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36AE093-0F8F-DC49-B899-D12F5AD799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13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em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DF8A-E9EE-45BA-A16C-B4D4CF4E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ECC38-0DCA-4BA7-BC1D-9E7FA8330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36A75-404A-44C1-B998-E9729A11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556C3-D098-465F-A2A3-2657F19762B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3D744A-16B3-3442-B490-2D8967F820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98" y="6134977"/>
            <a:ext cx="2287351" cy="64551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DB155ED-B485-FE4C-A206-EB15162EF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0523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3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DF8A-E9EE-45BA-A16C-B4D4CF4E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ECC38-0DCA-4BA7-BC1D-9E7FA8330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36A75-404A-44C1-B998-E9729A11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556C3-D098-465F-A2A3-2657F19762B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6D6184E-A5BC-0349-9A3A-4B748336D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63939"/>
            <a:ext cx="76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DAA54AC-A251-994F-93B4-AA324880DC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69261-3B0D-1449-A3B9-6BE718BE18C5}"/>
              </a:ext>
            </a:extLst>
          </p:cNvPr>
          <p:cNvSpPr txBox="1"/>
          <p:nvPr userDrawn="1"/>
        </p:nvSpPr>
        <p:spPr>
          <a:xfrm>
            <a:off x="4237026" y="6363939"/>
            <a:ext cx="399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1" dirty="0">
                <a:solidFill>
                  <a:schemeClr val="accent1"/>
                </a:solidFill>
              </a:rPr>
              <a:t>Discovering our Universe Together</a:t>
            </a:r>
          </a:p>
        </p:txBody>
      </p:sp>
    </p:spTree>
    <p:extLst>
      <p:ext uri="{BB962C8B-B14F-4D97-AF65-F5344CB8AC3E}">
        <p14:creationId xmlns:p14="http://schemas.microsoft.com/office/powerpoint/2010/main" val="3107168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4648-768A-49E8-9B3F-2FAE3569E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945" y="365125"/>
            <a:ext cx="7535796" cy="482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9854D-1B9F-4614-B7B4-E1666664C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72945"/>
            <a:ext cx="10515600" cy="5104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8AA00-0D3F-44C0-9B9F-0CFF0C2F9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4740" y="6356350"/>
            <a:ext cx="459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556C3-D098-465F-A2A3-2657F19762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C7D6A6B-D1AB-D047-8AE2-5B44F465A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63939"/>
            <a:ext cx="76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CEBBB16-C18C-9F40-933F-F2B97A761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55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49" r:id="rId2"/>
    <p:sldLayoutId id="2147483667" r:id="rId3"/>
    <p:sldLayoutId id="2147483650" r:id="rId4"/>
    <p:sldLayoutId id="2147483675" r:id="rId5"/>
    <p:sldLayoutId id="2147483664" r:id="rId6"/>
    <p:sldLayoutId id="2147483673" r:id="rId7"/>
    <p:sldLayoutId id="2147483651" r:id="rId8"/>
    <p:sldLayoutId id="2147483668" r:id="rId9"/>
    <p:sldLayoutId id="2147483652" r:id="rId10"/>
    <p:sldLayoutId id="2147483674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B464BD-8CE8-5342-9353-5E16EA5DC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92028-3458-5D4B-A4B1-79DE67BD9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2249B-C8FE-E549-A2FE-8EF9E68820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63939"/>
            <a:ext cx="76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9F753-C7E0-5048-934A-F31551707C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AC106-53AC-434E-B4BB-04D170D29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4740" y="6356350"/>
            <a:ext cx="459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30D1F-5FCF-DC48-AEF8-ED5D76DF832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764BE6-0AE3-7945-A12F-8357CE980A69}"/>
              </a:ext>
            </a:extLst>
          </p:cNvPr>
          <p:cNvSpPr txBox="1"/>
          <p:nvPr userDrawn="1"/>
        </p:nvSpPr>
        <p:spPr>
          <a:xfrm>
            <a:off x="4237027" y="6365632"/>
            <a:ext cx="3992574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i="1" dirty="0">
                <a:solidFill>
                  <a:srgbClr val="458ADF">
                    <a:lumMod val="75000"/>
                  </a:srgbClr>
                </a:solidFill>
                <a:latin typeface="Arial" panose="020B0604020202020204"/>
              </a:rPr>
              <a:t>Discovering our Universe Together</a:t>
            </a:r>
          </a:p>
        </p:txBody>
      </p:sp>
    </p:spTree>
    <p:extLst>
      <p:ext uri="{BB962C8B-B14F-4D97-AF65-F5344CB8AC3E}">
        <p14:creationId xmlns:p14="http://schemas.microsoft.com/office/powerpoint/2010/main" val="3629250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8" r:id="rId2"/>
    <p:sldLayoutId id="2147483665" r:id="rId3"/>
    <p:sldLayoutId id="214748365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numpydoc.readthedocs.io/en/latest/format.html" TargetMode="Externa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ose.readthedocs.io/en/latest/" TargetMode="External"/><Relationship Id="rId2" Type="http://schemas.openxmlformats.org/officeDocument/2006/relationships/hyperlink" Target="https://docs.python.org/3/library/unittest.html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tiff"/><Relationship Id="rId5" Type="http://schemas.openxmlformats.org/officeDocument/2006/relationships/hyperlink" Target="https://docs.scipy.org/doc/numpy/reference/routines.testing.html" TargetMode="External"/><Relationship Id="rId4" Type="http://schemas.openxmlformats.org/officeDocument/2006/relationships/hyperlink" Target="https://docs.pytest.org/en/lates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1quint/Python-Tutorial-Series/blob/master/Examples/pts7_code_testing/test_manipulate_string.py" TargetMode="Externa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1quint/Python-Tutorial-Series/blob/master/Examples/pts7_code_testing/manipulate_strings.py" TargetMode="External"/><Relationship Id="rId2" Type="http://schemas.openxmlformats.org/officeDocument/2006/relationships/hyperlink" Target="https://github.com/b1quint/Python-Tutorial-Series/blob/master/Examples/pts7_code_testing/test_manipulate_string.py" TargetMode="Externa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1quint/Python-Tutorial-Series/blob/master/Examples/pts7_code_testing/test_manipulate_string.py" TargetMode="Externa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setuptools.readthedocs.io/en/latest/setuptools.html" TargetMode="Externa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etuptools.readthedocs.io/en/latest/setuptools.html" TargetMode="Externa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yscaffold.org/en/latest/index.html" TargetMode="Externa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alver.org/" TargetMode="External"/><Relationship Id="rId2" Type="http://schemas.openxmlformats.org/officeDocument/2006/relationships/hyperlink" Target="https://semver.org/" TargetMode="Externa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hyperlink" Target="https://git-scm.com/book/en/v2" TargetMode="External"/><Relationship Id="rId7" Type="http://schemas.openxmlformats.org/officeDocument/2006/relationships/hyperlink" Target="https://www.gitkraken.com/" TargetMode="External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tiff"/><Relationship Id="rId11" Type="http://schemas.openxmlformats.org/officeDocument/2006/relationships/hyperlink" Target="https://gitlab.gemini.edu/" TargetMode="External"/><Relationship Id="rId5" Type="http://schemas.openxmlformats.org/officeDocument/2006/relationships/hyperlink" Target="https://www.jetbrains.com/pycharm/download/" TargetMode="External"/><Relationship Id="rId10" Type="http://schemas.openxmlformats.org/officeDocument/2006/relationships/image" Target="../media/image28.tiff"/><Relationship Id="rId4" Type="http://schemas.openxmlformats.org/officeDocument/2006/relationships/image" Target="../media/image12.tiff"/><Relationship Id="rId9" Type="http://schemas.openxmlformats.org/officeDocument/2006/relationships/hyperlink" Target="https://github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.beams.io/posts/git-commit/" TargetMode="External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articles/rule-30-%E2%80%93-when-method-class-or#:~:targetText=The%20first%20rule%20of%20functions,ever%20be%2020%20lines%20long." TargetMode="External"/><Relationship Id="rId2" Type="http://schemas.openxmlformats.org/officeDocument/2006/relationships/hyperlink" Target="https://en.wikipedia.org/wiki/Rule_of_three_(computer_programming)" TargetMode="Externa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ev/peps/pep-0008/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ev/peps/pep-0008/" TargetMode="Externa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ev/peps/pep-0008/" TargetMode="Externa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ev/peps/pep-0008/" TargetMode="Externa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11.tiff"/><Relationship Id="rId7" Type="http://schemas.openxmlformats.org/officeDocument/2006/relationships/hyperlink" Target="https://www.jetbrains.com/pycharm/download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black.readthedocs.io/en/stable/" TargetMode="External"/><Relationship Id="rId5" Type="http://schemas.openxmlformats.org/officeDocument/2006/relationships/hyperlink" Target="http://flake8.pycqa.org/en/latest/" TargetMode="External"/><Relationship Id="rId4" Type="http://schemas.openxmlformats.org/officeDocument/2006/relationships/hyperlink" Target="https://pylint.readthedocs.io/en/lates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49CC5-F830-134C-8D34-C2DB27FAB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 anchor="ctr"/>
          <a:lstStyle/>
          <a:p>
            <a:r>
              <a:rPr lang="en-US" sz="4800" dirty="0"/>
              <a:t>Python Tutorial Series 2019</a:t>
            </a:r>
            <a:br>
              <a:rPr lang="en-US" dirty="0"/>
            </a:br>
            <a:r>
              <a:rPr lang="en-US" sz="3600" dirty="0"/>
              <a:t>Your code pretty and Healthy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FBB4C-EC6B-5B44-8F97-AA324BE2498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4043680"/>
            <a:ext cx="12192000" cy="1214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</a:rPr>
              <a:t>Ph.D. Bruno C. Quint – </a:t>
            </a:r>
            <a:r>
              <a:rPr lang="en-US" sz="2400" i="1" dirty="0" err="1">
                <a:solidFill>
                  <a:schemeClr val="bg1">
                    <a:lumMod val="75000"/>
                  </a:schemeClr>
                </a:solidFill>
              </a:rPr>
              <a:t>bquint@gemini.edu</a:t>
            </a:r>
            <a:endParaRPr lang="en-US" sz="2400" i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</a:rPr>
              <a:t>NSF’s National Optical-Infrared Astronomy Research Laboratory</a:t>
            </a:r>
          </a:p>
        </p:txBody>
      </p:sp>
    </p:spTree>
    <p:extLst>
      <p:ext uri="{BB962C8B-B14F-4D97-AF65-F5344CB8AC3E}">
        <p14:creationId xmlns:p14="http://schemas.microsoft.com/office/powerpoint/2010/main" val="635547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" y="0"/>
            <a:ext cx="11928476" cy="1124085"/>
          </a:xfrm>
        </p:spPr>
        <p:txBody>
          <a:bodyPr lIns="270000"/>
          <a:lstStyle/>
          <a:p>
            <a:r>
              <a:rPr lang="en-US" dirty="0"/>
              <a:t>Code Style –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2643" y="6397498"/>
            <a:ext cx="805183" cy="365125"/>
          </a:xfrm>
        </p:spPr>
        <p:txBody>
          <a:bodyPr/>
          <a:lstStyle/>
          <a:p>
            <a:fld id="{7E330D1F-5FCF-DC48-AEF8-ED5D76DF8329}" type="slidenum">
              <a:rPr lang="en-US" smtClean="0"/>
              <a:t>10</a:t>
            </a:fld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ECCB00-8564-AE49-BAEA-D41556365B10}"/>
              </a:ext>
            </a:extLst>
          </p:cNvPr>
          <p:cNvSpPr/>
          <p:nvPr/>
        </p:nvSpPr>
        <p:spPr>
          <a:xfrm>
            <a:off x="0" y="880413"/>
            <a:ext cx="11928475" cy="584775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Why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write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if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others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can’t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read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14DB1E-2C32-9B44-9CD6-371B4AC96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731" y="2025988"/>
            <a:ext cx="8559800" cy="387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30B5AA-D777-B24B-BCFA-DB5F83942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1" y="319613"/>
            <a:ext cx="1608944" cy="160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02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EB2CC5-AD3F-804C-8918-F9619C390C07}"/>
              </a:ext>
            </a:extLst>
          </p:cNvPr>
          <p:cNvSpPr/>
          <p:nvPr/>
        </p:nvSpPr>
        <p:spPr>
          <a:xfrm>
            <a:off x="1389930" y="1124085"/>
            <a:ext cx="941213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#!/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usr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/bin/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env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python </a:t>
            </a:r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 -*- coding: utf-8 -*- 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""" 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My Sample Code </a:t>
            </a:r>
          </a:p>
          <a:p>
            <a:endParaRPr lang="en-US" sz="2400" b="1" dirty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This is such a simple documentation! The only thing I have to do is to add three single quotes (') or double quotes (") together to start a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docstring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block! Then just write down in a few words what you want to do in your file. </a:t>
            </a:r>
          </a:p>
          <a:p>
            <a:endParaRPr lang="en-US" sz="2400" b="1" dirty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by J. Bond - Feb 31, 202X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"""</a:t>
            </a:r>
          </a:p>
        </p:txBody>
      </p:sp>
    </p:spTree>
    <p:extLst>
      <p:ext uri="{BB962C8B-B14F-4D97-AF65-F5344CB8AC3E}">
        <p14:creationId xmlns:p14="http://schemas.microsoft.com/office/powerpoint/2010/main" val="2421718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BA72AF-164F-FF41-BB98-8DA052D06E5D}"/>
              </a:ext>
            </a:extLst>
          </p:cNvPr>
          <p:cNvSpPr/>
          <p:nvPr/>
        </p:nvSpPr>
        <p:spPr>
          <a:xfrm>
            <a:off x="1377438" y="1960298"/>
            <a:ext cx="94371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#!/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usr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/bin/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env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python </a:t>
            </a:r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 -*- coding: utf-8 -*- 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"""It is ok if the docstring is just one line"""</a:t>
            </a:r>
          </a:p>
        </p:txBody>
      </p:sp>
    </p:spTree>
    <p:extLst>
      <p:ext uri="{BB962C8B-B14F-4D97-AF65-F5344CB8AC3E}">
        <p14:creationId xmlns:p14="http://schemas.microsoft.com/office/powerpoint/2010/main" val="758295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CCE093-BA6A-6F4C-BDB8-32294D59AF11}"/>
              </a:ext>
            </a:extLst>
          </p:cNvPr>
          <p:cNvSpPr/>
          <p:nvPr/>
        </p:nvSpPr>
        <p:spPr>
          <a:xfrm>
            <a:off x="2035349" y="2499755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def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say_hello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(name):    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strike="sngStrike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This function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says hello to the person whose name  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     is given as parameter.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"""    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print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("Hello, {0}!"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.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format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(name))</a:t>
            </a:r>
          </a:p>
        </p:txBody>
      </p:sp>
    </p:spTree>
    <p:extLst>
      <p:ext uri="{BB962C8B-B14F-4D97-AF65-F5344CB8AC3E}">
        <p14:creationId xmlns:p14="http://schemas.microsoft.com/office/powerpoint/2010/main" val="647470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152274" cy="1124085"/>
          </a:xfrm>
        </p:spPr>
        <p:txBody>
          <a:bodyPr lIns="270000"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CCE093-BA6A-6F4C-BDB8-32294D59AF11}"/>
              </a:ext>
            </a:extLst>
          </p:cNvPr>
          <p:cNvSpPr/>
          <p:nvPr/>
        </p:nvSpPr>
        <p:spPr>
          <a:xfrm>
            <a:off x="1775520" y="1543810"/>
            <a:ext cx="8640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def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say_hello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(name):    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When adding documentation, think of “What?”,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     “Why?” and 	“How?”.</a:t>
            </a:r>
          </a:p>
          <a:p>
            <a:endParaRPr lang="en-US" sz="2000" b="1" dirty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Parameters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----------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name : </a:t>
            </a:r>
            <a:r>
              <a:rPr lang="en-US" sz="2000" b="1" dirty="0" err="1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str</a:t>
            </a:r>
            <a:endParaRPr lang="en-US" sz="2000" b="1" dirty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   Name of the person you want to greet.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"""    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print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("Hello, {0}!"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.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format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3B9A75-58C9-434B-88C1-110A5DE9D7EB}"/>
              </a:ext>
            </a:extLst>
          </p:cNvPr>
          <p:cNvSpPr txBox="1">
            <a:spLocks/>
          </p:cNvSpPr>
          <p:nvPr/>
        </p:nvSpPr>
        <p:spPr>
          <a:xfrm>
            <a:off x="4152274" y="0"/>
            <a:ext cx="8192125" cy="1124085"/>
          </a:xfrm>
          <a:prstGeom prst="rect">
            <a:avLst/>
          </a:prstGeom>
        </p:spPr>
        <p:txBody>
          <a:bodyPr vert="horz" lIns="27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NumPy Style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5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BA57B-2F2D-CE47-95FF-213AA51C6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1393908"/>
            <a:ext cx="7023100" cy="215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A0CF55-6910-DE40-84FC-C260BEF70C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0" t="65029" r="-1587" b="8195"/>
          <a:stretch/>
        </p:blipFill>
        <p:spPr>
          <a:xfrm>
            <a:off x="1806315" y="3822731"/>
            <a:ext cx="8579370" cy="183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88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4EC701-55A1-CF43-9800-F5A76A7BE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934" y="1598356"/>
            <a:ext cx="9766300" cy="3886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A4B134-D145-694B-A1BF-03C56543B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75" y="2974417"/>
            <a:ext cx="1134078" cy="113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06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8926F-C3BE-0046-ACDD-AC4335C3A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36" y="1916243"/>
            <a:ext cx="3712876" cy="30823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F4DB6B-5C0C-3F40-81C4-F7C857E1A812}"/>
              </a:ext>
            </a:extLst>
          </p:cNvPr>
          <p:cNvSpPr/>
          <p:nvPr/>
        </p:nvSpPr>
        <p:spPr>
          <a:xfrm>
            <a:off x="1143935" y="1211548"/>
            <a:ext cx="3712877" cy="584775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The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refactoring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cat</a:t>
            </a:r>
            <a:endParaRPr lang="pt-BR" altLang="x-none" sz="3200" dirty="0">
              <a:solidFill>
                <a:schemeClr val="tx1">
                  <a:lumMod val="65000"/>
                  <a:lumOff val="35000"/>
                </a:schemeClr>
              </a:solidFill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201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8926F-C3BE-0046-ACDD-AC4335C3A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36" y="1916243"/>
            <a:ext cx="3712876" cy="30823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F4DB6B-5C0C-3F40-81C4-F7C857E1A812}"/>
              </a:ext>
            </a:extLst>
          </p:cNvPr>
          <p:cNvSpPr/>
          <p:nvPr/>
        </p:nvSpPr>
        <p:spPr>
          <a:xfrm>
            <a:off x="1143935" y="1211548"/>
            <a:ext cx="3712877" cy="584775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The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refactoring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cat</a:t>
            </a:r>
            <a:endParaRPr lang="pt-BR" altLang="x-none" sz="3200" dirty="0">
              <a:solidFill>
                <a:schemeClr val="tx1">
                  <a:lumMod val="65000"/>
                  <a:lumOff val="35000"/>
                </a:schemeClr>
              </a:solidFill>
              <a:latin typeface="Lato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37BA200-37E2-7D46-AB6F-5AAF2AF4C1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1387603"/>
              </p:ext>
            </p:extLst>
          </p:nvPr>
        </p:nvGraphicFramePr>
        <p:xfrm>
          <a:off x="5246556" y="1203295"/>
          <a:ext cx="6487409" cy="4924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06EFFDD-B263-E646-93CA-67F66E856C76}"/>
              </a:ext>
            </a:extLst>
          </p:cNvPr>
          <p:cNvSpPr/>
          <p:nvPr/>
        </p:nvSpPr>
        <p:spPr>
          <a:xfrm>
            <a:off x="6133394" y="494340"/>
            <a:ext cx="4713732" cy="584775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Test-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Driven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Development</a:t>
            </a:r>
            <a:endParaRPr lang="pt-BR" altLang="x-none" sz="3200" dirty="0">
              <a:solidFill>
                <a:schemeClr val="tx1">
                  <a:lumMod val="65000"/>
                  <a:lumOff val="35000"/>
                </a:schemeClr>
              </a:solidFill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339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19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C5CA7E-F425-1440-9AAC-491D2C1F2C42}"/>
              </a:ext>
            </a:extLst>
          </p:cNvPr>
          <p:cNvSpPr txBox="1"/>
          <p:nvPr/>
        </p:nvSpPr>
        <p:spPr>
          <a:xfrm>
            <a:off x="8691" y="2059695"/>
            <a:ext cx="6173918" cy="2616101"/>
          </a:xfrm>
          <a:prstGeom prst="rect">
            <a:avLst/>
          </a:prstGeom>
          <a:noFill/>
        </p:spPr>
        <p:txBody>
          <a:bodyPr wrap="square" lIns="270000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Tools for code format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22313" indent="-1762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unittest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722313" indent="-1762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nosetest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22313" indent="-1762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pytest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22313" indent="-1762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numpy.testing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CDB242-348F-9E47-BD7E-598A4C076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873" y="611994"/>
            <a:ext cx="2070204" cy="19597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6D7221-4DE6-A44E-88B1-E1243CCA4753}"/>
              </a:ext>
            </a:extLst>
          </p:cNvPr>
          <p:cNvSpPr txBox="1"/>
          <p:nvPr/>
        </p:nvSpPr>
        <p:spPr>
          <a:xfrm>
            <a:off x="4496383" y="2766730"/>
            <a:ext cx="6985184" cy="2239844"/>
          </a:xfrm>
          <a:prstGeom prst="rect">
            <a:avLst/>
          </a:prstGeom>
          <a:noFill/>
        </p:spPr>
        <p:txBody>
          <a:bodyPr wrap="square" lIns="27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Tests can be top simple top-level functions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Simple result assertion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Fixtures provide modularized test suite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Tests can be easily parametrized</a:t>
            </a:r>
          </a:p>
        </p:txBody>
      </p:sp>
    </p:spTree>
    <p:extLst>
      <p:ext uri="{BB962C8B-B14F-4D97-AF65-F5344CB8AC3E}">
        <p14:creationId xmlns:p14="http://schemas.microsoft.com/office/powerpoint/2010/main" val="894743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Contents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3CC2D-248F-154A-98C7-D58F88D7E56A}"/>
              </a:ext>
            </a:extLst>
          </p:cNvPr>
          <p:cNvSpPr txBox="1"/>
          <p:nvPr/>
        </p:nvSpPr>
        <p:spPr>
          <a:xfrm>
            <a:off x="479683" y="1124085"/>
            <a:ext cx="5606324" cy="49169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Code Style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Documentation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Project Structure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Versioning and 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3111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AC7FC1-4E24-544C-A241-CB950943DAF7}"/>
              </a:ext>
            </a:extLst>
          </p:cNvPr>
          <p:cNvSpPr/>
          <p:nvPr/>
        </p:nvSpPr>
        <p:spPr>
          <a:xfrm>
            <a:off x="177027" y="1565275"/>
            <a:ext cx="11837946" cy="1938992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85000"/>
              </a:schemeClr>
            </a:solidFill>
          </a:ln>
          <a:effectLst/>
        </p:spPr>
        <p:txBody>
          <a:bodyPr wrap="square" rIns="9000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 contents of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test_capital_case.py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from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manipulate_strings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import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capital_case</a:t>
            </a:r>
            <a:endParaRPr lang="en-US" sz="2400" dirty="0">
              <a:latin typeface="Lucida Console" panose="020B0609040504020204" pitchFamily="49" charset="0"/>
            </a:endParaRPr>
          </a:p>
          <a:p>
            <a:endParaRPr 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def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test_capital_case</a:t>
            </a:r>
            <a:r>
              <a:rPr lang="en-US" sz="2400" dirty="0">
                <a:latin typeface="Lucida Console" panose="020B0609040504020204" pitchFamily="49" charset="0"/>
              </a:rPr>
              <a:t>():</a:t>
            </a:r>
            <a:br>
              <a:rPr lang="en-US" sz="2400" dirty="0">
                <a:latin typeface="Lucida Console" panose="020B0609040504020204" pitchFamily="49" charset="0"/>
              </a:rPr>
            </a:br>
            <a:r>
              <a:rPr lang="en-US" sz="2400" dirty="0">
                <a:latin typeface="Lucida Console" panose="020B06090405040202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assert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capital_case</a:t>
            </a:r>
            <a:r>
              <a:rPr lang="en-US" sz="24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'semaphore'</a:t>
            </a:r>
            <a:r>
              <a:rPr lang="en-US" sz="2400" dirty="0">
                <a:latin typeface="Lucida Console" panose="020B0609040504020204" pitchFamily="49" charset="0"/>
              </a:rPr>
              <a:t>) ==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'Semaphore'</a:t>
            </a:r>
          </a:p>
        </p:txBody>
      </p:sp>
    </p:spTree>
    <p:extLst>
      <p:ext uri="{BB962C8B-B14F-4D97-AF65-F5344CB8AC3E}">
        <p14:creationId xmlns:p14="http://schemas.microsoft.com/office/powerpoint/2010/main" val="2523542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21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AC7FC1-4E24-544C-A241-CB950943DAF7}"/>
              </a:ext>
            </a:extLst>
          </p:cNvPr>
          <p:cNvSpPr/>
          <p:nvPr/>
        </p:nvSpPr>
        <p:spPr>
          <a:xfrm>
            <a:off x="177027" y="1565275"/>
            <a:ext cx="11837946" cy="1938992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85000"/>
              </a:schemeClr>
            </a:solidFill>
          </a:ln>
          <a:effectLst/>
        </p:spPr>
        <p:txBody>
          <a:bodyPr wrap="square" rIns="9000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 contents of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test_capital_case.py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from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manipulate_strings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import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capital_case</a:t>
            </a:r>
            <a:endParaRPr lang="en-US" sz="2400" dirty="0">
              <a:latin typeface="Lucida Console" panose="020B0609040504020204" pitchFamily="49" charset="0"/>
            </a:endParaRPr>
          </a:p>
          <a:p>
            <a:endParaRPr 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def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test_capital_case</a:t>
            </a:r>
            <a:r>
              <a:rPr lang="en-US" sz="2400" dirty="0">
                <a:latin typeface="Lucida Console" panose="020B0609040504020204" pitchFamily="49" charset="0"/>
              </a:rPr>
              <a:t>():</a:t>
            </a:r>
            <a:br>
              <a:rPr lang="en-US" sz="2400" dirty="0">
                <a:latin typeface="Lucida Console" panose="020B0609040504020204" pitchFamily="49" charset="0"/>
              </a:rPr>
            </a:br>
            <a:r>
              <a:rPr lang="en-US" sz="2400" dirty="0">
                <a:latin typeface="Lucida Console" panose="020B06090405040202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assert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capital_case</a:t>
            </a:r>
            <a:r>
              <a:rPr lang="en-US" sz="24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'semaphore'</a:t>
            </a:r>
            <a:r>
              <a:rPr lang="en-US" sz="2400" dirty="0">
                <a:latin typeface="Lucida Console" panose="020B0609040504020204" pitchFamily="49" charset="0"/>
              </a:rPr>
              <a:t>) ==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'Semaphore'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A135F-B230-9246-B3E1-7698D6745156}"/>
              </a:ext>
            </a:extLst>
          </p:cNvPr>
          <p:cNvSpPr/>
          <p:nvPr/>
        </p:nvSpPr>
        <p:spPr>
          <a:xfrm>
            <a:off x="177027" y="3945457"/>
            <a:ext cx="11837946" cy="1200329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85000"/>
              </a:schemeClr>
            </a:solidFill>
          </a:ln>
          <a:effectLst/>
        </p:spPr>
        <p:txBody>
          <a:bodyPr wrap="square" rIns="9000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 contents of 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manipulate_strings.py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def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capital_case</a:t>
            </a:r>
            <a:r>
              <a:rPr lang="en-US" sz="2400" dirty="0">
                <a:latin typeface="Lucida Console" panose="020B0609040504020204" pitchFamily="49" charset="0"/>
              </a:rPr>
              <a:t>(</a:t>
            </a:r>
            <a:r>
              <a:rPr lang="en-US" sz="2400" dirty="0" err="1">
                <a:latin typeface="Lucida Console" panose="020B0609040504020204" pitchFamily="49" charset="0"/>
              </a:rPr>
              <a:t>my_str</a:t>
            </a:r>
            <a:r>
              <a:rPr lang="en-US" sz="2400" dirty="0">
                <a:latin typeface="Lucida Console" panose="020B0609040504020204" pitchFamily="49" charset="0"/>
              </a:rPr>
              <a:t>):</a:t>
            </a:r>
            <a:br>
              <a:rPr lang="en-US" sz="2400" dirty="0">
                <a:latin typeface="Lucida Console" panose="020B0609040504020204" pitchFamily="49" charset="0"/>
              </a:rPr>
            </a:br>
            <a:r>
              <a:rPr lang="en-US" sz="2400" dirty="0">
                <a:latin typeface="Lucida Console" panose="020B06090405040202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return </a:t>
            </a:r>
            <a:r>
              <a:rPr lang="en-US" sz="2400" dirty="0" err="1">
                <a:latin typeface="Lucida Console" panose="020B0609040504020204" pitchFamily="49" charset="0"/>
              </a:rPr>
              <a:t>my_str.capitalize</a:t>
            </a:r>
            <a:r>
              <a:rPr lang="en-US" sz="2400" dirty="0">
                <a:latin typeface="Lucida Console" panose="020B0609040504020204" pitchFamily="49" charset="0"/>
              </a:rPr>
              <a:t>()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407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C74E06-44CB-F743-AD18-BFD60D90C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4622"/>
            <a:ext cx="12192000" cy="45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88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AC7FC1-4E24-544C-A241-CB950943DAF7}"/>
              </a:ext>
            </a:extLst>
          </p:cNvPr>
          <p:cNvSpPr/>
          <p:nvPr/>
        </p:nvSpPr>
        <p:spPr>
          <a:xfrm>
            <a:off x="179880" y="1124085"/>
            <a:ext cx="11837946" cy="1938992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85000"/>
              </a:schemeClr>
            </a:solidFill>
          </a:ln>
          <a:effectLst/>
        </p:spPr>
        <p:txBody>
          <a:bodyPr wrap="square" rIns="9000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 contents of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test_capital_case.py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def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test_raises_exception_on_non_string_arguments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():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	</a:t>
            </a:r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with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pytest.raises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2400" b="1" dirty="0" err="1">
                <a:solidFill>
                  <a:schemeClr val="accent1"/>
                </a:solidFill>
                <a:latin typeface="Lucida Console" panose="020B0609040504020204" pitchFamily="49" charset="0"/>
              </a:rPr>
              <a:t>TypeError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):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		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capital_case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9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4162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6CD542-63B2-6249-A2CC-EC4684577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90" y="622002"/>
            <a:ext cx="12192000" cy="674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23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2868C5-5D45-6C4A-9493-FBA6D4C55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50" y="726932"/>
            <a:ext cx="12192000" cy="664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01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2868C5-5D45-6C4A-9493-FBA6D4C55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50" y="726932"/>
            <a:ext cx="12192000" cy="6647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B3710-8AD3-E24D-98F3-10A183805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897" y="74951"/>
            <a:ext cx="4480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82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816AA-3E65-8F44-A491-E9E677273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749"/>
            <a:ext cx="12192000" cy="664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07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28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AC7FC1-4E24-544C-A241-CB950943DAF7}"/>
              </a:ext>
            </a:extLst>
          </p:cNvPr>
          <p:cNvSpPr/>
          <p:nvPr/>
        </p:nvSpPr>
        <p:spPr>
          <a:xfrm>
            <a:off x="400184" y="4564311"/>
            <a:ext cx="6044159" cy="1510771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85000"/>
              </a:schemeClr>
            </a:solidFill>
          </a:ln>
          <a:effectLst/>
        </p:spPr>
        <p:txBody>
          <a:bodyPr wrap="square" lIns="180000" tIns="108000" rIns="180000" bIns="10800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def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test_1(_):</a:t>
            </a:r>
          </a:p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   ...</a:t>
            </a:r>
          </a:p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   </a:t>
            </a:r>
            <a:r>
              <a:rPr lang="en-US" sz="2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assert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test_was_performed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968EE6-DB42-A744-8560-0527721D480B}"/>
              </a:ext>
            </a:extLst>
          </p:cNvPr>
          <p:cNvSpPr/>
          <p:nvPr/>
        </p:nvSpPr>
        <p:spPr>
          <a:xfrm>
            <a:off x="400184" y="2844198"/>
            <a:ext cx="6044159" cy="1510771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85000"/>
              </a:schemeClr>
            </a:solidFill>
          </a:ln>
          <a:effectLst/>
        </p:spPr>
        <p:txBody>
          <a:bodyPr wrap="square" lIns="180000" tIns="108000" rIns="180000" bIns="10800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def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test_cpt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(_):</a:t>
            </a:r>
          </a:p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   ...</a:t>
            </a:r>
          </a:p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   </a:t>
            </a:r>
            <a:r>
              <a:rPr lang="en-US" sz="2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assert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test_was_performed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BEA47F-8C29-BB4E-B566-45B9D2D4772A}"/>
              </a:ext>
            </a:extLst>
          </p:cNvPr>
          <p:cNvSpPr/>
          <p:nvPr/>
        </p:nvSpPr>
        <p:spPr>
          <a:xfrm>
            <a:off x="400183" y="1113712"/>
            <a:ext cx="6044159" cy="1510771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85000"/>
              </a:schemeClr>
            </a:solidFill>
          </a:ln>
          <a:effectLst/>
        </p:spPr>
        <p:txBody>
          <a:bodyPr wrap="square" lIns="180000" tIns="108000" rIns="180000" bIns="10800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def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test_can_perform_task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(_):</a:t>
            </a:r>
          </a:p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   ...</a:t>
            </a:r>
          </a:p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   </a:t>
            </a:r>
            <a:r>
              <a:rPr lang="en-US" sz="2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assert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test_was_performed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7766B-93E5-EF40-9A5A-44CCF2D4B370}"/>
              </a:ext>
            </a:extLst>
          </p:cNvPr>
          <p:cNvSpPr txBox="1"/>
          <p:nvPr/>
        </p:nvSpPr>
        <p:spPr>
          <a:xfrm>
            <a:off x="6844525" y="1607487"/>
            <a:ext cx="770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F2A703-04AF-F242-82E6-25D719CC50C9}"/>
              </a:ext>
            </a:extLst>
          </p:cNvPr>
          <p:cNvSpPr txBox="1"/>
          <p:nvPr/>
        </p:nvSpPr>
        <p:spPr>
          <a:xfrm>
            <a:off x="6844524" y="3337973"/>
            <a:ext cx="644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3A09FB-70A1-DD40-B635-00C97D021625}"/>
              </a:ext>
            </a:extLst>
          </p:cNvPr>
          <p:cNvSpPr txBox="1"/>
          <p:nvPr/>
        </p:nvSpPr>
        <p:spPr>
          <a:xfrm>
            <a:off x="6844524" y="5058086"/>
            <a:ext cx="1718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NEVER!!!</a:t>
            </a:r>
          </a:p>
        </p:txBody>
      </p:sp>
    </p:spTree>
    <p:extLst>
      <p:ext uri="{BB962C8B-B14F-4D97-AF65-F5344CB8AC3E}">
        <p14:creationId xmlns:p14="http://schemas.microsoft.com/office/powerpoint/2010/main" val="299809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9EB59B-88BB-E24F-8EF6-5C723552CAE1}"/>
              </a:ext>
            </a:extLst>
          </p:cNvPr>
          <p:cNvSpPr/>
          <p:nvPr/>
        </p:nvSpPr>
        <p:spPr>
          <a:xfrm>
            <a:off x="0" y="1124085"/>
            <a:ext cx="6295868" cy="4154984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README.rst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LICENSE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setup.py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requirements.txt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docs/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conf.py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index.rst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...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A890DA-6CDE-7A4B-ADB5-6A5C3FF6C699}"/>
              </a:ext>
            </a:extLst>
          </p:cNvPr>
          <p:cNvSpPr/>
          <p:nvPr/>
        </p:nvSpPr>
        <p:spPr>
          <a:xfrm>
            <a:off x="5896132" y="1123908"/>
            <a:ext cx="6295868" cy="4893647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sample/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__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init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__.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core.py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helpers.py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tests/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__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init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__.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py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conftest.py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test_core.py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92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58005-AB07-504B-A3FA-F2EA83294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321960"/>
            <a:ext cx="88900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98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661184-1526-DA4F-A2FC-4A98A2EB2383}"/>
              </a:ext>
            </a:extLst>
          </p:cNvPr>
          <p:cNvSpPr/>
          <p:nvPr/>
        </p:nvSpPr>
        <p:spPr>
          <a:xfrm>
            <a:off x="5638800" y="2663764"/>
            <a:ext cx="6379026" cy="1487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9EB59B-88BB-E24F-8EF6-5C723552CAE1}"/>
              </a:ext>
            </a:extLst>
          </p:cNvPr>
          <p:cNvSpPr/>
          <p:nvPr/>
        </p:nvSpPr>
        <p:spPr>
          <a:xfrm>
            <a:off x="0" y="1124085"/>
            <a:ext cx="6295868" cy="4154984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README.rst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LICENSE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setup.py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requirements.txt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docs/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conf.py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index.rst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...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A890DA-6CDE-7A4B-ADB5-6A5C3FF6C699}"/>
              </a:ext>
            </a:extLst>
          </p:cNvPr>
          <p:cNvSpPr/>
          <p:nvPr/>
        </p:nvSpPr>
        <p:spPr>
          <a:xfrm>
            <a:off x="5896132" y="1124085"/>
            <a:ext cx="6295868" cy="3785652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sample/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__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init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__.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core.py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helpers.py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tests/ 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|   +--- __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init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__.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py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|   +---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conftest.py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|   +---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test_core.py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053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E284A1A-2EF1-AD49-B14C-DCAF34A9A715}"/>
              </a:ext>
            </a:extLst>
          </p:cNvPr>
          <p:cNvSpPr/>
          <p:nvPr/>
        </p:nvSpPr>
        <p:spPr>
          <a:xfrm>
            <a:off x="122419" y="2628568"/>
            <a:ext cx="5773713" cy="1118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9EB59B-88BB-E24F-8EF6-5C723552CAE1}"/>
              </a:ext>
            </a:extLst>
          </p:cNvPr>
          <p:cNvSpPr/>
          <p:nvPr/>
        </p:nvSpPr>
        <p:spPr>
          <a:xfrm>
            <a:off x="0" y="1124085"/>
            <a:ext cx="6295868" cy="4154984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README.rst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LICENSE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setup.py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requirements.txt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.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gitignore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bin/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scrips/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docs/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conf.py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index.rst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...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A890DA-6CDE-7A4B-ADB5-6A5C3FF6C699}"/>
              </a:ext>
            </a:extLst>
          </p:cNvPr>
          <p:cNvSpPr/>
          <p:nvPr/>
        </p:nvSpPr>
        <p:spPr>
          <a:xfrm>
            <a:off x="5896132" y="1124085"/>
            <a:ext cx="6295868" cy="3785652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sample/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__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init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__.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core.py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helpers.py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tests/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|   +--- __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init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__.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py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conftest.py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test_core.py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199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Project Structure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680B52-1E98-0349-91BF-9D02561C53C0}"/>
              </a:ext>
            </a:extLst>
          </p:cNvPr>
          <p:cNvSpPr txBox="1">
            <a:spLocks/>
          </p:cNvSpPr>
          <p:nvPr/>
        </p:nvSpPr>
        <p:spPr>
          <a:xfrm>
            <a:off x="4452079" y="16722"/>
            <a:ext cx="7739920" cy="1124085"/>
          </a:xfrm>
          <a:prstGeom prst="rect">
            <a:avLst/>
          </a:prstGeom>
        </p:spPr>
        <p:txBody>
          <a:bodyPr vert="horz" lIns="27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setup.py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ED3C55-CF4B-6841-A754-538A86EEC876}"/>
              </a:ext>
            </a:extLst>
          </p:cNvPr>
          <p:cNvSpPr/>
          <p:nvPr/>
        </p:nvSpPr>
        <p:spPr>
          <a:xfrm>
            <a:off x="179880" y="2133385"/>
            <a:ext cx="11837946" cy="3046988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85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 contents of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setup.py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from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setuptools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import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setup,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find_packages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setup(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   name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=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"HelloWorld"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   version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=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"0.1"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   packages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=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find_packages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(),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0D2E3-7367-904D-AF24-3D1B566DAB78}"/>
              </a:ext>
            </a:extLst>
          </p:cNvPr>
          <p:cNvSpPr txBox="1"/>
          <p:nvPr/>
        </p:nvSpPr>
        <p:spPr>
          <a:xfrm>
            <a:off x="179880" y="1124085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Using </a:t>
            </a:r>
            <a:r>
              <a:rPr lang="en-US" sz="3200" dirty="0">
                <a:hlinkClick r:id="rId2"/>
              </a:rPr>
              <a:t>setuptools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73474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Project Structure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680B52-1E98-0349-91BF-9D02561C53C0}"/>
              </a:ext>
            </a:extLst>
          </p:cNvPr>
          <p:cNvSpPr txBox="1">
            <a:spLocks/>
          </p:cNvSpPr>
          <p:nvPr/>
        </p:nvSpPr>
        <p:spPr>
          <a:xfrm>
            <a:off x="4452079" y="16722"/>
            <a:ext cx="7739920" cy="1124085"/>
          </a:xfrm>
          <a:prstGeom prst="rect">
            <a:avLst/>
          </a:prstGeom>
        </p:spPr>
        <p:txBody>
          <a:bodyPr vert="horz" lIns="27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setup.py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setup.cfg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ED3C55-CF4B-6841-A754-538A86EEC876}"/>
              </a:ext>
            </a:extLst>
          </p:cNvPr>
          <p:cNvSpPr/>
          <p:nvPr/>
        </p:nvSpPr>
        <p:spPr>
          <a:xfrm>
            <a:off x="179880" y="1878552"/>
            <a:ext cx="11837946" cy="2677656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 contents of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setup.cfg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Lucida Console" panose="020B0609040504020204" pitchFamily="49" charset="0"/>
              </a:rPr>
              <a:t>[metadata]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name =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HelloWorld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version =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0.1</a:t>
            </a:r>
          </a:p>
          <a:p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Lucida Console" panose="020B0609040504020204" pitchFamily="49" charset="0"/>
              </a:rPr>
              <a:t>[options]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packages =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find: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0D2E3-7367-904D-AF24-3D1B566DAB78}"/>
              </a:ext>
            </a:extLst>
          </p:cNvPr>
          <p:cNvSpPr txBox="1"/>
          <p:nvPr/>
        </p:nvSpPr>
        <p:spPr>
          <a:xfrm>
            <a:off x="179880" y="1124085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Using </a:t>
            </a:r>
            <a:r>
              <a:rPr lang="en-US" sz="3200" dirty="0">
                <a:hlinkClick r:id="rId2"/>
              </a:rPr>
              <a:t>setuptools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991961-D5F1-E343-82A9-AF148C8DF326}"/>
              </a:ext>
            </a:extLst>
          </p:cNvPr>
          <p:cNvSpPr/>
          <p:nvPr/>
        </p:nvSpPr>
        <p:spPr>
          <a:xfrm>
            <a:off x="177027" y="4809233"/>
            <a:ext cx="11837945" cy="1200329"/>
          </a:xfrm>
          <a:prstGeom prst="rect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 contents of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setup.py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from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setuptools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import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setup,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find_packages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setup()</a:t>
            </a:r>
          </a:p>
        </p:txBody>
      </p:sp>
    </p:spTree>
    <p:extLst>
      <p:ext uri="{BB962C8B-B14F-4D97-AF65-F5344CB8AC3E}">
        <p14:creationId xmlns:p14="http://schemas.microsoft.com/office/powerpoint/2010/main" val="1398618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AAD7E-C266-9847-9DF3-EC80D4EA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66" y="1848370"/>
            <a:ext cx="3251200" cy="3251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8E6141-7D01-8644-AF50-B89EF526705D}"/>
              </a:ext>
            </a:extLst>
          </p:cNvPr>
          <p:cNvSpPr/>
          <p:nvPr/>
        </p:nvSpPr>
        <p:spPr>
          <a:xfrm>
            <a:off x="4434945" y="1124085"/>
            <a:ext cx="7180289" cy="461665"/>
          </a:xfrm>
          <a:prstGeom prst="rect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$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putup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my_project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C8504C-F1C1-4A4F-9F3D-6E6B61B07BEA}"/>
              </a:ext>
            </a:extLst>
          </p:cNvPr>
          <p:cNvSpPr/>
          <p:nvPr/>
        </p:nvSpPr>
        <p:spPr>
          <a:xfrm>
            <a:off x="4434945" y="1848370"/>
            <a:ext cx="7180289" cy="2677656"/>
          </a:xfrm>
          <a:prstGeom prst="rect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$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ls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my_project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Lucida Console" panose="020B0609040504020204" pitchFamily="49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 err="1">
                <a:latin typeface="Lucida Console" panose="020B0609040504020204" pitchFamily="49" charset="0"/>
              </a:rPr>
              <a:t>AUTHORS.rst</a:t>
            </a:r>
            <a:r>
              <a:rPr lang="en-US" sz="2400" dirty="0">
                <a:latin typeface="Lucida Console" panose="020B0609040504020204" pitchFamily="49" charset="0"/>
              </a:rPr>
              <a:t>      </a:t>
            </a:r>
            <a:r>
              <a:rPr lang="en-US" sz="2400" dirty="0" err="1">
                <a:latin typeface="Lucida Console" panose="020B0609040504020204" pitchFamily="49" charset="0"/>
              </a:rPr>
              <a:t>requirements.txt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 err="1">
                <a:latin typeface="Lucida Console" panose="020B0609040504020204" pitchFamily="49" charset="0"/>
              </a:rPr>
              <a:t>CHANGELOG.rst</a:t>
            </a:r>
            <a:r>
              <a:rPr lang="en-US" sz="2400" dirty="0">
                <a:latin typeface="Lucida Console" panose="020B0609040504020204" pitchFamily="49" charset="0"/>
              </a:rPr>
              <a:t>    </a:t>
            </a:r>
            <a:r>
              <a:rPr lang="en-US" sz="2400" dirty="0" err="1">
                <a:latin typeface="Lucida Console" panose="020B0609040504020204" pitchFamily="49" charset="0"/>
              </a:rPr>
              <a:t>setup.cfg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 err="1">
                <a:latin typeface="Lucida Console" panose="020B0609040504020204" pitchFamily="49" charset="0"/>
              </a:rPr>
              <a:t>LICENSE.txt</a:t>
            </a:r>
            <a:r>
              <a:rPr lang="en-US" sz="2400" dirty="0">
                <a:latin typeface="Lucida Console" panose="020B0609040504020204" pitchFamily="49" charset="0"/>
              </a:rPr>
              <a:t>      </a:t>
            </a:r>
            <a:r>
              <a:rPr lang="en-US" sz="2400" dirty="0" err="1">
                <a:latin typeface="Lucida Console" panose="020B0609040504020204" pitchFamily="49" charset="0"/>
              </a:rPr>
              <a:t>setup.py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 err="1">
                <a:latin typeface="Lucida Console" panose="020B0609040504020204" pitchFamily="49" charset="0"/>
              </a:rPr>
              <a:t>README.rst</a:t>
            </a:r>
            <a:r>
              <a:rPr lang="en-US" sz="2400" dirty="0">
                <a:latin typeface="Lucida Console" panose="020B0609040504020204" pitchFamily="49" charset="0"/>
              </a:rPr>
              <a:t>       </a:t>
            </a:r>
            <a:r>
              <a:rPr lang="en-US" sz="2400" dirty="0" err="1">
                <a:solidFill>
                  <a:schemeClr val="accent1"/>
                </a:solidFill>
                <a:latin typeface="Lucida Console" panose="020B0609040504020204" pitchFamily="49" charset="0"/>
              </a:rPr>
              <a:t>src</a:t>
            </a:r>
            <a:endParaRPr lang="en-US" sz="2400" dirty="0">
              <a:solidFill>
                <a:schemeClr val="accent1"/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Lucida Console" panose="020B0609040504020204" pitchFamily="49" charset="0"/>
              </a:rPr>
              <a:t>docs</a:t>
            </a:r>
            <a:r>
              <a:rPr lang="en-US" sz="2400" dirty="0">
                <a:latin typeface="Lucida Console" panose="020B0609040504020204" pitchFamily="49" charset="0"/>
              </a:rPr>
              <a:t>             </a:t>
            </a:r>
            <a:r>
              <a:rPr lang="en-US" sz="2400" dirty="0">
                <a:solidFill>
                  <a:schemeClr val="accent1"/>
                </a:solidFill>
                <a:latin typeface="Lucida Console" panose="020B0609040504020204" pitchFamily="49" charset="0"/>
              </a:rPr>
              <a:t>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31915-1B55-4D41-AA98-AF100A931214}"/>
              </a:ext>
            </a:extLst>
          </p:cNvPr>
          <p:cNvSpPr txBox="1"/>
          <p:nvPr/>
        </p:nvSpPr>
        <p:spPr>
          <a:xfrm>
            <a:off x="5650464" y="4679324"/>
            <a:ext cx="4749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Link to </a:t>
            </a:r>
            <a:r>
              <a:rPr lang="en-US" sz="2400" dirty="0" err="1">
                <a:hlinkClick r:id="rId3"/>
              </a:rPr>
              <a:t>PyScaffold</a:t>
            </a:r>
            <a:r>
              <a:rPr lang="en-US" sz="2400" dirty="0"/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230486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Versioning and Version Control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1299923-B70D-0F44-9E80-C8F1C9FD5A28}"/>
              </a:ext>
            </a:extLst>
          </p:cNvPr>
          <p:cNvGrpSpPr/>
          <p:nvPr/>
        </p:nvGrpSpPr>
        <p:grpSpPr>
          <a:xfrm>
            <a:off x="540917" y="1201492"/>
            <a:ext cx="10671726" cy="1952809"/>
            <a:chOff x="1161865" y="1031487"/>
            <a:chExt cx="10671726" cy="19528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8EF0BF-0B02-F847-BA10-AB50673E2001}"/>
                </a:ext>
              </a:extLst>
            </p:cNvPr>
            <p:cNvSpPr txBox="1"/>
            <p:nvPr/>
          </p:nvSpPr>
          <p:spPr>
            <a:xfrm>
              <a:off x="6888198" y="1031487"/>
              <a:ext cx="49453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hlinkClick r:id="rId2"/>
                </a:rPr>
                <a:t>Semantic Versioning</a:t>
              </a:r>
              <a:r>
                <a:rPr lang="en-US" sz="3200" dirty="0"/>
                <a:t> 2.0.1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4FA34E-5805-0745-B38E-9086111A124B}"/>
                </a:ext>
              </a:extLst>
            </p:cNvPr>
            <p:cNvSpPr txBox="1"/>
            <p:nvPr/>
          </p:nvSpPr>
          <p:spPr>
            <a:xfrm>
              <a:off x="3354517" y="1616262"/>
              <a:ext cx="6867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/>
                <a:t>MAJOR version when you make incompatible API changes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FF3287-36D5-5E43-811E-DA5F6D9FE08F}"/>
                </a:ext>
              </a:extLst>
            </p:cNvPr>
            <p:cNvSpPr txBox="1"/>
            <p:nvPr/>
          </p:nvSpPr>
          <p:spPr>
            <a:xfrm>
              <a:off x="1161865" y="2100224"/>
              <a:ext cx="9060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/>
                <a:t>MINOR version when you add functionality in a backwards compatible manner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31E8A8-9076-CB4A-8E02-32A4ED9C30A7}"/>
                </a:ext>
              </a:extLst>
            </p:cNvPr>
            <p:cNvSpPr txBox="1"/>
            <p:nvPr/>
          </p:nvSpPr>
          <p:spPr>
            <a:xfrm>
              <a:off x="2665097" y="2584186"/>
              <a:ext cx="75572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/>
                <a:t>PATCH version when you make backwards compatible bug fixes.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A8467CF-9BA8-DC44-A083-107EA46E5536}"/>
                </a:ext>
              </a:extLst>
            </p:cNvPr>
            <p:cNvSpPr/>
            <p:nvPr/>
          </p:nvSpPr>
          <p:spPr>
            <a:xfrm>
              <a:off x="10776863" y="1059259"/>
              <a:ext cx="261257" cy="5189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9C0D83D-53FC-4549-BFCB-39DEE138E802}"/>
                </a:ext>
              </a:extLst>
            </p:cNvPr>
            <p:cNvSpPr/>
            <p:nvPr/>
          </p:nvSpPr>
          <p:spPr>
            <a:xfrm>
              <a:off x="11125207" y="1059259"/>
              <a:ext cx="261257" cy="5189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656396-DC03-9843-A7A9-5F6B363585F3}"/>
                </a:ext>
              </a:extLst>
            </p:cNvPr>
            <p:cNvSpPr/>
            <p:nvPr/>
          </p:nvSpPr>
          <p:spPr>
            <a:xfrm>
              <a:off x="11473555" y="1059259"/>
              <a:ext cx="261257" cy="5189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D921CC97-E64C-F14C-AD1A-CAD564DCE59D}"/>
                </a:ext>
              </a:extLst>
            </p:cNvPr>
            <p:cNvCxnSpPr>
              <a:cxnSpLocks/>
              <a:stCxn id="24" idx="2"/>
              <a:endCxn id="10" idx="3"/>
            </p:cNvCxnSpPr>
            <p:nvPr/>
          </p:nvCxnSpPr>
          <p:spPr>
            <a:xfrm rot="5400000">
              <a:off x="10445847" y="1354672"/>
              <a:ext cx="238158" cy="685133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0A40EE0A-9A30-6D4E-AA41-1A24708E8E25}"/>
                </a:ext>
              </a:extLst>
            </p:cNvPr>
            <p:cNvCxnSpPr>
              <a:cxnSpLocks/>
              <a:stCxn id="25" idx="2"/>
              <a:endCxn id="22" idx="3"/>
            </p:cNvCxnSpPr>
            <p:nvPr/>
          </p:nvCxnSpPr>
          <p:spPr>
            <a:xfrm rot="5400000">
              <a:off x="10378038" y="1422481"/>
              <a:ext cx="722120" cy="1033477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A04EBED2-E03C-8E40-991A-517B799791D1}"/>
                </a:ext>
              </a:extLst>
            </p:cNvPr>
            <p:cNvCxnSpPr>
              <a:cxnSpLocks/>
              <a:stCxn id="26" idx="2"/>
              <a:endCxn id="23" idx="3"/>
            </p:cNvCxnSpPr>
            <p:nvPr/>
          </p:nvCxnSpPr>
          <p:spPr>
            <a:xfrm rot="5400000">
              <a:off x="10310231" y="1490288"/>
              <a:ext cx="1206082" cy="1381825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8E34FD9-FE53-F34F-991F-2D28F2C37EF0}"/>
              </a:ext>
            </a:extLst>
          </p:cNvPr>
          <p:cNvGrpSpPr/>
          <p:nvPr/>
        </p:nvGrpSpPr>
        <p:grpSpPr>
          <a:xfrm>
            <a:off x="3031888" y="3648465"/>
            <a:ext cx="5581784" cy="2054146"/>
            <a:chOff x="904810" y="3573788"/>
            <a:chExt cx="5581784" cy="205414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335F80-35AE-984B-AD2C-44CEDF8297A3}"/>
                </a:ext>
              </a:extLst>
            </p:cNvPr>
            <p:cNvSpPr txBox="1"/>
            <p:nvPr/>
          </p:nvSpPr>
          <p:spPr>
            <a:xfrm>
              <a:off x="904810" y="3573788"/>
              <a:ext cx="55817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hlinkClick r:id="rId3"/>
                </a:rPr>
                <a:t>Calendar Versioning</a:t>
              </a:r>
              <a:r>
                <a:rPr lang="en-US" sz="3200" dirty="0"/>
                <a:t> 2019.0.1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4E5CC11-715D-4641-A7A5-F4303FED5917}"/>
                </a:ext>
              </a:extLst>
            </p:cNvPr>
            <p:cNvSpPr txBox="1"/>
            <p:nvPr/>
          </p:nvSpPr>
          <p:spPr>
            <a:xfrm>
              <a:off x="1276498" y="4191780"/>
              <a:ext cx="34261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/>
                <a:t>YYYY format year of release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72A8B75-A1CF-F244-B5DE-13AC9CBD742D}"/>
                </a:ext>
              </a:extLst>
            </p:cNvPr>
            <p:cNvSpPr txBox="1"/>
            <p:nvPr/>
          </p:nvSpPr>
          <p:spPr>
            <a:xfrm>
              <a:off x="1853772" y="4750307"/>
              <a:ext cx="28488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/>
                <a:t>MINOR release version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869C0F9-92D6-3E42-B881-71F14F9E111A}"/>
                </a:ext>
              </a:extLst>
            </p:cNvPr>
            <p:cNvSpPr txBox="1"/>
            <p:nvPr/>
          </p:nvSpPr>
          <p:spPr>
            <a:xfrm>
              <a:off x="2786335" y="5227824"/>
              <a:ext cx="19162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/>
                <a:t>PATCH version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D46DBB5-2FC7-4246-9FF2-502D4AAA14B5}"/>
                </a:ext>
              </a:extLst>
            </p:cNvPr>
            <p:cNvSpPr/>
            <p:nvPr/>
          </p:nvSpPr>
          <p:spPr>
            <a:xfrm>
              <a:off x="4702629" y="3607005"/>
              <a:ext cx="968835" cy="5189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EE97E50-C063-244B-B069-C2513A23B4B1}"/>
                </a:ext>
              </a:extLst>
            </p:cNvPr>
            <p:cNvSpPr/>
            <p:nvPr/>
          </p:nvSpPr>
          <p:spPr>
            <a:xfrm>
              <a:off x="5758551" y="3607005"/>
              <a:ext cx="261257" cy="5189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596F88A-69F8-3A43-866B-C9D7E41AD00E}"/>
                </a:ext>
              </a:extLst>
            </p:cNvPr>
            <p:cNvSpPr/>
            <p:nvPr/>
          </p:nvSpPr>
          <p:spPr>
            <a:xfrm>
              <a:off x="6106899" y="3607005"/>
              <a:ext cx="261257" cy="5189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E04EDFD4-BC1C-5244-B99B-AA58F614D607}"/>
                </a:ext>
              </a:extLst>
            </p:cNvPr>
            <p:cNvCxnSpPr>
              <a:cxnSpLocks/>
              <a:stCxn id="43" idx="2"/>
              <a:endCxn id="40" idx="3"/>
            </p:cNvCxnSpPr>
            <p:nvPr/>
          </p:nvCxnSpPr>
          <p:spPr>
            <a:xfrm rot="5400000">
              <a:off x="4811873" y="4016661"/>
              <a:ext cx="265930" cy="484418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753B5AD5-60E3-4F47-A669-A152892DE31C}"/>
                </a:ext>
              </a:extLst>
            </p:cNvPr>
            <p:cNvCxnSpPr>
              <a:cxnSpLocks/>
              <a:stCxn id="44" idx="2"/>
              <a:endCxn id="41" idx="3"/>
            </p:cNvCxnSpPr>
            <p:nvPr/>
          </p:nvCxnSpPr>
          <p:spPr>
            <a:xfrm rot="5400000">
              <a:off x="4883677" y="3944858"/>
              <a:ext cx="824457" cy="1186551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4BB99A2D-728E-6E40-8754-FB481A0D6F0E}"/>
                </a:ext>
              </a:extLst>
            </p:cNvPr>
            <p:cNvCxnSpPr>
              <a:cxnSpLocks/>
              <a:stCxn id="45" idx="2"/>
              <a:endCxn id="42" idx="3"/>
            </p:cNvCxnSpPr>
            <p:nvPr/>
          </p:nvCxnSpPr>
          <p:spPr>
            <a:xfrm rot="5400000">
              <a:off x="4819092" y="4009443"/>
              <a:ext cx="1301974" cy="1534899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6076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Versioning and Version Control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C61ED-7012-E44D-BB87-4C061FA8EC04}"/>
              </a:ext>
            </a:extLst>
          </p:cNvPr>
          <p:cNvGrpSpPr/>
          <p:nvPr/>
        </p:nvGrpSpPr>
        <p:grpSpPr>
          <a:xfrm>
            <a:off x="476727" y="1616483"/>
            <a:ext cx="2937703" cy="1729678"/>
            <a:chOff x="476727" y="1481573"/>
            <a:chExt cx="2937703" cy="17296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BAC8B60-6A46-B143-AAA9-5397E5E54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727" y="1481573"/>
              <a:ext cx="2843808" cy="118752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80177E-6C20-FC4A-889E-87E13830F81E}"/>
                </a:ext>
              </a:extLst>
            </p:cNvPr>
            <p:cNvSpPr txBox="1"/>
            <p:nvPr/>
          </p:nvSpPr>
          <p:spPr>
            <a:xfrm>
              <a:off x="998384" y="2841919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/>
                </a:rPr>
                <a:t>Git Online Book</a:t>
              </a:r>
              <a:r>
                <a:rPr lang="en-US" dirty="0"/>
                <a:t> (free)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F95809-3341-E047-AED0-624D1213343C}"/>
              </a:ext>
            </a:extLst>
          </p:cNvPr>
          <p:cNvGrpSpPr/>
          <p:nvPr/>
        </p:nvGrpSpPr>
        <p:grpSpPr>
          <a:xfrm>
            <a:off x="3183971" y="3557311"/>
            <a:ext cx="2161489" cy="2127884"/>
            <a:chOff x="5015255" y="1388721"/>
            <a:chExt cx="2161489" cy="21278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1BF9F2-D8B2-A64C-BE1D-7593C7D70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4306" y="1388721"/>
              <a:ext cx="1723385" cy="172338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767BBA-7184-C344-9B14-4FB1C53E8301}"/>
                </a:ext>
              </a:extLst>
            </p:cNvPr>
            <p:cNvSpPr/>
            <p:nvPr/>
          </p:nvSpPr>
          <p:spPr>
            <a:xfrm>
              <a:off x="5015255" y="3147273"/>
              <a:ext cx="21614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8" algn="ctr">
                <a:spcBef>
                  <a:spcPts val="1200"/>
                </a:spcBef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hlinkClick r:id="rId5"/>
                </a:rPr>
                <a:t>PyCharm CE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(free)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D3A86C-A852-9146-8EEC-BC93DF470B50}"/>
              </a:ext>
            </a:extLst>
          </p:cNvPr>
          <p:cNvGrpSpPr/>
          <p:nvPr/>
        </p:nvGrpSpPr>
        <p:grpSpPr>
          <a:xfrm>
            <a:off x="6446451" y="3413904"/>
            <a:ext cx="2081378" cy="2432264"/>
            <a:chOff x="8665202" y="1210087"/>
            <a:chExt cx="2190793" cy="25601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79634A-E90B-6D4C-9808-E4151A085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65202" y="1210087"/>
              <a:ext cx="2190793" cy="219079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A06060-F807-E14F-AC8F-43D0E5A89E03}"/>
                </a:ext>
              </a:extLst>
            </p:cNvPr>
            <p:cNvSpPr/>
            <p:nvPr/>
          </p:nvSpPr>
          <p:spPr>
            <a:xfrm>
              <a:off x="9015105" y="3400879"/>
              <a:ext cx="18408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8" algn="ctr">
                <a:spcBef>
                  <a:spcPts val="1200"/>
                </a:spcBef>
              </a:pP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hlinkClick r:id="rId7"/>
                </a:rPr>
                <a:t>GitKraken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(free)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39A0BF-1D50-7647-BF73-15927BC2C67A}"/>
              </a:ext>
            </a:extLst>
          </p:cNvPr>
          <p:cNvGrpSpPr/>
          <p:nvPr/>
        </p:nvGrpSpPr>
        <p:grpSpPr>
          <a:xfrm>
            <a:off x="5059050" y="1362520"/>
            <a:ext cx="1695450" cy="2132441"/>
            <a:chOff x="3113597" y="3463576"/>
            <a:chExt cx="1695450" cy="213244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097EC42-7B48-E34C-A9E6-721273FEC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13597" y="3463576"/>
              <a:ext cx="1695450" cy="16954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48B770-A18B-1541-A445-88F279180EEB}"/>
                </a:ext>
              </a:extLst>
            </p:cNvPr>
            <p:cNvSpPr txBox="1"/>
            <p:nvPr/>
          </p:nvSpPr>
          <p:spPr>
            <a:xfrm>
              <a:off x="3202140" y="5226685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9"/>
                </a:rPr>
                <a:t>GitHub</a:t>
              </a:r>
              <a:r>
                <a:rPr lang="en-US" dirty="0"/>
                <a:t> (free)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1A9CC2-AF4A-1A43-A184-3FC1F8B50C31}"/>
              </a:ext>
            </a:extLst>
          </p:cNvPr>
          <p:cNvGrpSpPr/>
          <p:nvPr/>
        </p:nvGrpSpPr>
        <p:grpSpPr>
          <a:xfrm>
            <a:off x="8103412" y="1258995"/>
            <a:ext cx="3736920" cy="2373393"/>
            <a:chOff x="6095999" y="3585545"/>
            <a:chExt cx="3736920" cy="23733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7A0F394-FEEC-464C-8539-5AFB5FD28E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764" t="27145" r="25992" b="27751"/>
            <a:stretch/>
          </p:blipFill>
          <p:spPr>
            <a:xfrm>
              <a:off x="6989602" y="3585545"/>
              <a:ext cx="1819295" cy="170090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B51026-5E71-EE43-AE03-75FC04E1C347}"/>
                </a:ext>
              </a:extLst>
            </p:cNvPr>
            <p:cNvSpPr txBox="1"/>
            <p:nvPr/>
          </p:nvSpPr>
          <p:spPr>
            <a:xfrm>
              <a:off x="6095999" y="5312607"/>
              <a:ext cx="37369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linkClick r:id="rId11"/>
                </a:rPr>
                <a:t>GitLab</a:t>
              </a:r>
              <a:r>
                <a:rPr lang="en-US" dirty="0"/>
                <a:t> </a:t>
              </a:r>
            </a:p>
            <a:p>
              <a:pPr algn="ctr"/>
              <a:r>
                <a:rPr lang="en-US" dirty="0"/>
                <a:t>(paid – available for Gemini Users)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2304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763847-3D36-8C4B-B5F0-86D148D86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Versioning and Version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0B1D5-2233-3842-9CAC-6B944B893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174" y="698144"/>
            <a:ext cx="12192000" cy="629036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AD861ED-C553-4A45-B572-28B08F69752A}"/>
              </a:ext>
            </a:extLst>
          </p:cNvPr>
          <p:cNvGrpSpPr/>
          <p:nvPr/>
        </p:nvGrpSpPr>
        <p:grpSpPr>
          <a:xfrm>
            <a:off x="10754045" y="0"/>
            <a:ext cx="1437955" cy="1437955"/>
            <a:chOff x="10666958" y="551626"/>
            <a:chExt cx="1437955" cy="14379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7F3299-9EA7-4948-9868-89807EE16A13}"/>
                </a:ext>
              </a:extLst>
            </p:cNvPr>
            <p:cNvSpPr/>
            <p:nvPr/>
          </p:nvSpPr>
          <p:spPr>
            <a:xfrm>
              <a:off x="10666958" y="551626"/>
              <a:ext cx="1437955" cy="1437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A74E88-E654-AD46-9134-C8AA102DC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21083" y="705751"/>
              <a:ext cx="1129704" cy="112970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14598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763847-3D36-8C4B-B5F0-86D148D86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Versioning and Version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0B1D5-2233-3842-9CAC-6B944B893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174" y="698144"/>
            <a:ext cx="12192000" cy="629036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AD861ED-C553-4A45-B572-28B08F69752A}"/>
              </a:ext>
            </a:extLst>
          </p:cNvPr>
          <p:cNvGrpSpPr/>
          <p:nvPr/>
        </p:nvGrpSpPr>
        <p:grpSpPr>
          <a:xfrm>
            <a:off x="10754045" y="0"/>
            <a:ext cx="1437955" cy="1437955"/>
            <a:chOff x="10666958" y="551626"/>
            <a:chExt cx="1437955" cy="14379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7F3299-9EA7-4948-9868-89807EE16A13}"/>
                </a:ext>
              </a:extLst>
            </p:cNvPr>
            <p:cNvSpPr/>
            <p:nvPr/>
          </p:nvSpPr>
          <p:spPr>
            <a:xfrm>
              <a:off x="10666958" y="551626"/>
              <a:ext cx="1437955" cy="1437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A74E88-E654-AD46-9134-C8AA102DC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21083" y="705751"/>
              <a:ext cx="1129704" cy="112970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18664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635C7-D029-C74B-B477-A67839E61E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99"/>
          <a:stretch/>
        </p:blipFill>
        <p:spPr>
          <a:xfrm>
            <a:off x="30196" y="2419172"/>
            <a:ext cx="12161804" cy="26832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A763847-3D36-8C4B-B5F0-86D148D86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Versioning and Version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60B2DD-8216-8D4D-BC56-032749DED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441" y="157638"/>
            <a:ext cx="1723385" cy="172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79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03FF5-C775-D94C-A64A-6D402DB5B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20"/>
          <a:stretch/>
        </p:blipFill>
        <p:spPr>
          <a:xfrm>
            <a:off x="0" y="-134912"/>
            <a:ext cx="12195578" cy="62808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F7A8FE-666D-0D42-B3CF-2E12D78CA8E2}"/>
              </a:ext>
            </a:extLst>
          </p:cNvPr>
          <p:cNvSpPr/>
          <p:nvPr/>
        </p:nvSpPr>
        <p:spPr>
          <a:xfrm rot="10800000">
            <a:off x="0" y="5425887"/>
            <a:ext cx="12381874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57E52A-E966-664A-BE8C-A68D389435EC}"/>
              </a:ext>
            </a:extLst>
          </p:cNvPr>
          <p:cNvSpPr/>
          <p:nvPr/>
        </p:nvSpPr>
        <p:spPr>
          <a:xfrm>
            <a:off x="0" y="989172"/>
            <a:ext cx="12366884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DFAA4FD-2DC8-974D-B087-73E7B318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913"/>
            <a:ext cx="12366884" cy="1124085"/>
          </a:xfrm>
          <a:solidFill>
            <a:schemeClr val="bg1"/>
          </a:solidFill>
        </p:spPr>
        <p:txBody>
          <a:bodyPr lIns="270000"/>
          <a:lstStyle/>
          <a:p>
            <a:r>
              <a:rPr lang="en-US" dirty="0"/>
              <a:t>Code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93C97D-622D-4E44-BAE5-C0BFCA719679}"/>
              </a:ext>
            </a:extLst>
          </p:cNvPr>
          <p:cNvSpPr/>
          <p:nvPr/>
        </p:nvSpPr>
        <p:spPr>
          <a:xfrm>
            <a:off x="0" y="821078"/>
            <a:ext cx="12206990" cy="53248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</a:rPr>
              <a:t>...</a:t>
            </a:r>
          </a:p>
          <a:p>
            <a:pPr algn="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</a:rPr>
              <a:t>Explicit is better than implicit.</a:t>
            </a:r>
          </a:p>
          <a:p>
            <a:pPr algn="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</a:rPr>
              <a:t>Simple is better than complex.</a:t>
            </a:r>
          </a:p>
          <a:p>
            <a:pPr algn="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</a:rPr>
              <a:t>Complex is better than complicated.</a:t>
            </a:r>
          </a:p>
          <a:p>
            <a:pPr algn="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</a:rPr>
              <a:t>Flat is better than nested.</a:t>
            </a:r>
          </a:p>
          <a:p>
            <a:pPr algn="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</a:rPr>
              <a:t>Sparse is better than dense.</a:t>
            </a:r>
          </a:p>
          <a:p>
            <a:pPr algn="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AD3DC-4D75-BD47-9114-09B436EC339F}"/>
              </a:ext>
            </a:extLst>
          </p:cNvPr>
          <p:cNvSpPr txBox="1"/>
          <p:nvPr/>
        </p:nvSpPr>
        <p:spPr>
          <a:xfrm>
            <a:off x="264104" y="727561"/>
            <a:ext cx="526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&gt;&gt;&gt;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import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this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A25AE3-EDE9-ED40-BE94-F5226944024C}"/>
              </a:ext>
            </a:extLst>
          </p:cNvPr>
          <p:cNvSpPr txBox="1">
            <a:spLocks/>
          </p:cNvSpPr>
          <p:nvPr/>
        </p:nvSpPr>
        <p:spPr>
          <a:xfrm>
            <a:off x="7495" y="-134914"/>
            <a:ext cx="12199495" cy="1124085"/>
          </a:xfrm>
          <a:prstGeom prst="rect">
            <a:avLst/>
          </a:prstGeom>
          <a:noFill/>
        </p:spPr>
        <p:txBody>
          <a:bodyPr vert="horz" lIns="27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The Zen Of Python</a:t>
            </a:r>
          </a:p>
        </p:txBody>
      </p:sp>
    </p:spTree>
    <p:extLst>
      <p:ext uri="{BB962C8B-B14F-4D97-AF65-F5344CB8AC3E}">
        <p14:creationId xmlns:p14="http://schemas.microsoft.com/office/powerpoint/2010/main" val="3221194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40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96FAB8-F9F3-A44B-A132-3CA7A066F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69E81A-6035-3C41-B993-ED0F08EE4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027" y="2337057"/>
            <a:ext cx="1723385" cy="172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85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CB8F53-0EDE-CD4E-94A6-62DFFFA4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Versioning and Version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0F00BC-A999-9343-858A-E4A8B1DAA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214" y="1858876"/>
            <a:ext cx="6793593" cy="38687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7320D8-6242-E044-A4D7-422E056AC935}"/>
              </a:ext>
            </a:extLst>
          </p:cNvPr>
          <p:cNvSpPr txBox="1"/>
          <p:nvPr/>
        </p:nvSpPr>
        <p:spPr>
          <a:xfrm>
            <a:off x="2694214" y="5809309"/>
            <a:ext cx="679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xkcd.com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/1296/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E3170-6B0C-CB40-8476-908F72732AB4}"/>
              </a:ext>
            </a:extLst>
          </p:cNvPr>
          <p:cNvSpPr txBox="1"/>
          <p:nvPr/>
        </p:nvSpPr>
        <p:spPr>
          <a:xfrm>
            <a:off x="2694214" y="1148757"/>
            <a:ext cx="6793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Write meaningful commit messages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80739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8A8EE-ADA1-B046-9559-55036AE53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go...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EC3297-FFFC-A14F-B6BD-31661C7E5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54B85-A9D4-1D43-8F7B-413C39A4278F}"/>
              </a:ext>
            </a:extLst>
          </p:cNvPr>
          <p:cNvSpPr txBox="1"/>
          <p:nvPr/>
        </p:nvSpPr>
        <p:spPr>
          <a:xfrm>
            <a:off x="324766" y="1129302"/>
            <a:ext cx="5788764" cy="3347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hlinkClick r:id="rId2"/>
              </a:rPr>
              <a:t>Rule of 3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Three strikes and you refactor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Duplication: hard to maintain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Seeing some cases helps code design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502B6C-9DD4-DA42-B794-5F6575954CF6}"/>
              </a:ext>
            </a:extLst>
          </p:cNvPr>
          <p:cNvSpPr/>
          <p:nvPr/>
        </p:nvSpPr>
        <p:spPr>
          <a:xfrm>
            <a:off x="276471" y="3747934"/>
            <a:ext cx="6271286" cy="2239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hlinkClick r:id="rId3"/>
              </a:rPr>
              <a:t>Rule of 30</a:t>
            </a:r>
            <a:endParaRPr lang="en-US" sz="2400" dirty="0"/>
          </a:p>
          <a:p>
            <a:pPr marL="368300">
              <a:lnSpc>
                <a:spcPct val="150000"/>
              </a:lnSpc>
            </a:pPr>
            <a:r>
              <a:rPr lang="en-US" sz="2400" dirty="0"/>
              <a:t>If an element consists of more than </a:t>
            </a:r>
          </a:p>
          <a:p>
            <a:pPr indent="368300">
              <a:lnSpc>
                <a:spcPct val="150000"/>
              </a:lnSpc>
            </a:pPr>
            <a:r>
              <a:rPr lang="en-US" sz="2400" dirty="0"/>
              <a:t>30 </a:t>
            </a:r>
            <a:r>
              <a:rPr lang="en-US" sz="2400" dirty="0" err="1"/>
              <a:t>subelements</a:t>
            </a:r>
            <a:r>
              <a:rPr lang="en-US" sz="2400" dirty="0"/>
              <a:t>, it is highly probable that </a:t>
            </a:r>
          </a:p>
          <a:p>
            <a:pPr indent="368300">
              <a:lnSpc>
                <a:spcPct val="150000"/>
              </a:lnSpc>
            </a:pPr>
            <a:r>
              <a:rPr lang="en-US" sz="2400" dirty="0"/>
              <a:t>there is a serious problem.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1E880C3-5B97-3E49-9315-F3624C7714F4}"/>
              </a:ext>
            </a:extLst>
          </p:cNvPr>
          <p:cNvSpPr/>
          <p:nvPr/>
        </p:nvSpPr>
        <p:spPr>
          <a:xfrm>
            <a:off x="6787600" y="876572"/>
            <a:ext cx="2029829" cy="6858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package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C7AC13-1B6D-454D-BA32-436287BFD8C7}"/>
              </a:ext>
            </a:extLst>
          </p:cNvPr>
          <p:cNvSpPr txBox="1"/>
          <p:nvPr/>
        </p:nvSpPr>
        <p:spPr>
          <a:xfrm>
            <a:off x="9109440" y="1019417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30 classes max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BC7DFE7-4EA4-0349-B567-8A1DED8F336F}"/>
              </a:ext>
            </a:extLst>
          </p:cNvPr>
          <p:cNvSpPr/>
          <p:nvPr/>
        </p:nvSpPr>
        <p:spPr>
          <a:xfrm>
            <a:off x="6787600" y="2221153"/>
            <a:ext cx="2029829" cy="6858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classes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947B79B-4F95-8E40-8DA8-21596252BE87}"/>
              </a:ext>
            </a:extLst>
          </p:cNvPr>
          <p:cNvSpPr/>
          <p:nvPr/>
        </p:nvSpPr>
        <p:spPr>
          <a:xfrm>
            <a:off x="6787600" y="3582063"/>
            <a:ext cx="2029829" cy="6858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methods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6CBCFF-EE45-1841-8D04-F7FB34645084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V="1">
            <a:off x="7802515" y="1562372"/>
            <a:ext cx="0" cy="658781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D2BA80-68ED-BD46-AD58-43C1D69E2E3D}"/>
              </a:ext>
            </a:extLst>
          </p:cNvPr>
          <p:cNvCxnSpPr>
            <a:stCxn id="11" idx="0"/>
            <a:endCxn id="10" idx="2"/>
          </p:cNvCxnSpPr>
          <p:nvPr/>
        </p:nvCxnSpPr>
        <p:spPr>
          <a:xfrm flipV="1">
            <a:off x="7802515" y="2906953"/>
            <a:ext cx="0" cy="675110"/>
          </a:xfrm>
          <a:prstGeom prst="straightConnector1">
            <a:avLst/>
          </a:prstGeom>
          <a:ln w="1016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D25008E-A71A-164D-B0D5-2F659365397C}"/>
              </a:ext>
            </a:extLst>
          </p:cNvPr>
          <p:cNvSpPr txBox="1"/>
          <p:nvPr/>
        </p:nvSpPr>
        <p:spPr>
          <a:xfrm>
            <a:off x="9095014" y="2372162"/>
            <a:ext cx="2077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30 methods max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26BA69-B69E-A547-9BB2-20F307890FEC}"/>
              </a:ext>
            </a:extLst>
          </p:cNvPr>
          <p:cNvSpPr txBox="1"/>
          <p:nvPr/>
        </p:nvSpPr>
        <p:spPr>
          <a:xfrm>
            <a:off x="9095014" y="372490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30 lines of code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93022F-11AC-7A4D-B4E4-B78CA3749B86}"/>
              </a:ext>
            </a:extLst>
          </p:cNvPr>
          <p:cNvCxnSpPr/>
          <p:nvPr/>
        </p:nvCxnSpPr>
        <p:spPr>
          <a:xfrm flipH="1">
            <a:off x="6547757" y="4686300"/>
            <a:ext cx="506747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99EF709-9FE4-184D-87A8-349F5E78E0E9}"/>
              </a:ext>
            </a:extLst>
          </p:cNvPr>
          <p:cNvSpPr txBox="1"/>
          <p:nvPr/>
        </p:nvSpPr>
        <p:spPr>
          <a:xfrm>
            <a:off x="8881011" y="4984143"/>
            <a:ext cx="240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27000 lines of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9DF554-740C-9849-AC5A-4F789B9F3943}"/>
              </a:ext>
            </a:extLst>
          </p:cNvPr>
          <p:cNvSpPr txBox="1"/>
          <p:nvPr/>
        </p:nvSpPr>
        <p:spPr>
          <a:xfrm>
            <a:off x="9977467" y="3044157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2C36D8-A53E-834B-98E4-D44B0FE28F2D}"/>
              </a:ext>
            </a:extLst>
          </p:cNvPr>
          <p:cNvSpPr txBox="1"/>
          <p:nvPr/>
        </p:nvSpPr>
        <p:spPr>
          <a:xfrm>
            <a:off x="9977467" y="167421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69416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8A8EE-ADA1-B046-9559-55036AE53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go...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EC3297-FFFC-A14F-B6BD-31661C7E5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5305DC-1166-B34C-8693-15547B1590C0}"/>
              </a:ext>
            </a:extLst>
          </p:cNvPr>
          <p:cNvSpPr/>
          <p:nvPr/>
        </p:nvSpPr>
        <p:spPr>
          <a:xfrm>
            <a:off x="324766" y="1647121"/>
            <a:ext cx="11693059" cy="830997"/>
          </a:xfrm>
          <a:prstGeom prst="rect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def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snellsLaw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(n, t):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return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 np.rad2deg(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np.arcsin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np.sin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(np.deg2rad(t))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n))</a:t>
            </a:r>
          </a:p>
        </p:txBody>
      </p:sp>
    </p:spTree>
    <p:extLst>
      <p:ext uri="{BB962C8B-B14F-4D97-AF65-F5344CB8AC3E}">
        <p14:creationId xmlns:p14="http://schemas.microsoft.com/office/powerpoint/2010/main" val="1132938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8A8EE-ADA1-B046-9559-55036AE53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go...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EC3297-FFFC-A14F-B6BD-31661C7E5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820899-0186-2F4A-83A8-C2B1CCB642B4}"/>
              </a:ext>
            </a:extLst>
          </p:cNvPr>
          <p:cNvSpPr/>
          <p:nvPr/>
        </p:nvSpPr>
        <p:spPr>
          <a:xfrm>
            <a:off x="270338" y="1728246"/>
            <a:ext cx="11693059" cy="3785652"/>
          </a:xfrm>
          <a:prstGeom prst="rect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def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snells_law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incident_angle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refractive_index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):</a:t>
            </a:r>
          </a:p>
          <a:p>
            <a:r>
              <a:rPr lang="en-US" sz="2400" dirty="0">
                <a:solidFill>
                  <a:schemeClr val="accent6"/>
                </a:solidFill>
                <a:latin typeface="Lucida Console" panose="020B0609040504020204" pitchFamily="49" charset="0"/>
              </a:rPr>
              <a:t>    """ ... """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    theta = np.deg2rad(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indicent_angle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    n =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refractive_index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Lucida Console" panose="020B0609040504020204" pitchFamily="49" charset="0"/>
            </a:endParaRP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    temp =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np.sin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(theta) </a:t>
            </a:r>
            <a:r>
              <a:rPr lang="en-US" sz="2400" dirty="0">
                <a:solidFill>
                  <a:schemeClr val="accent2"/>
                </a:solidFill>
                <a:latin typeface="Lucida Console" panose="020B0609040504020204" pitchFamily="49" charset="0"/>
              </a:rPr>
              <a:t>/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 n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    temp =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np.arcsin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(theta)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   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output_angle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panose="020B0609040504020204" pitchFamily="49" charset="0"/>
              </a:rPr>
              <a:t> = np.rad2deg(temp)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    return </a:t>
            </a:r>
            <a:r>
              <a:rPr lang="en-US" sz="2400" dirty="0" err="1">
                <a:latin typeface="Lucida Console" panose="020B0609040504020204" pitchFamily="49" charset="0"/>
              </a:rPr>
              <a:t>output_angle</a:t>
            </a:r>
            <a:endParaRPr lang="en-US" sz="2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504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45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C168E0-C562-F54C-9CB6-B62E5EAB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Questions?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A1FBA8E-A7FD-BE49-9E24-3AAD46A997CD}"/>
              </a:ext>
            </a:extLst>
          </p:cNvPr>
          <p:cNvSpPr/>
          <p:nvPr/>
        </p:nvSpPr>
        <p:spPr>
          <a:xfrm>
            <a:off x="3638550" y="898071"/>
            <a:ext cx="4914900" cy="491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00" dirty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D055AB-430E-FD4B-AAE4-E31160095A16}"/>
              </a:ext>
            </a:extLst>
          </p:cNvPr>
          <p:cNvSpPr/>
          <p:nvPr/>
        </p:nvSpPr>
        <p:spPr>
          <a:xfrm>
            <a:off x="4033157" y="1292678"/>
            <a:ext cx="4125686" cy="4125686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00" dirty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07099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" y="0"/>
            <a:ext cx="11928476" cy="1124085"/>
          </a:xfrm>
        </p:spPr>
        <p:txBody>
          <a:bodyPr lIns="270000"/>
          <a:lstStyle/>
          <a:p>
            <a:r>
              <a:rPr lang="en-US" dirty="0"/>
              <a:t>Code Style – The </a:t>
            </a:r>
            <a:r>
              <a:rPr lang="en-US" dirty="0">
                <a:hlinkClick r:id="rId2"/>
              </a:rPr>
              <a:t>PEP8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84A094-D9B9-9E4B-AFDD-1F4F6CD2D014}"/>
              </a:ext>
            </a:extLst>
          </p:cNvPr>
          <p:cNvSpPr/>
          <p:nvPr/>
        </p:nvSpPr>
        <p:spPr>
          <a:xfrm>
            <a:off x="0" y="880413"/>
            <a:ext cx="11928475" cy="230832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pt-BR" altLang="x-none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Why</a:t>
            </a:r>
            <a:r>
              <a:rPr lang="pt-BR" altLang="x-none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pt-BR" altLang="x-none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write</a:t>
            </a:r>
            <a:r>
              <a:rPr lang="pt-BR" altLang="x-none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pt-BR" altLang="x-none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if</a:t>
            </a:r>
            <a:r>
              <a:rPr lang="pt-BR" altLang="x-none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pt-BR" altLang="x-none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others</a:t>
            </a:r>
            <a:r>
              <a:rPr lang="pt-BR" altLang="x-none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pt-BR" altLang="x-none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can’t</a:t>
            </a:r>
            <a:r>
              <a:rPr lang="pt-BR" altLang="x-none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pt-BR" altLang="x-none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read</a:t>
            </a:r>
            <a:r>
              <a:rPr lang="pt-BR" altLang="x-none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15232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" y="0"/>
            <a:ext cx="11928476" cy="1124085"/>
          </a:xfrm>
        </p:spPr>
        <p:txBody>
          <a:bodyPr lIns="270000"/>
          <a:lstStyle/>
          <a:p>
            <a:r>
              <a:rPr lang="en-US" dirty="0"/>
              <a:t>Code Style – The </a:t>
            </a:r>
            <a:r>
              <a:rPr lang="en-US" dirty="0">
                <a:hlinkClick r:id="rId2"/>
              </a:rPr>
              <a:t>PEP8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84A094-D9B9-9E4B-AFDD-1F4F6CD2D014}"/>
              </a:ext>
            </a:extLst>
          </p:cNvPr>
          <p:cNvSpPr/>
          <p:nvPr/>
        </p:nvSpPr>
        <p:spPr>
          <a:xfrm>
            <a:off x="0" y="880413"/>
            <a:ext cx="11928475" cy="584775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Why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write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if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others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can’t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read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0796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" y="0"/>
            <a:ext cx="11928476" cy="1124085"/>
          </a:xfrm>
        </p:spPr>
        <p:txBody>
          <a:bodyPr lIns="270000"/>
          <a:lstStyle/>
          <a:p>
            <a:r>
              <a:rPr lang="en-US" dirty="0"/>
              <a:t>Code Style – The </a:t>
            </a:r>
            <a:r>
              <a:rPr lang="en-US" dirty="0">
                <a:hlinkClick r:id="rId2"/>
              </a:rPr>
              <a:t>PEP8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84A094-D9B9-9E4B-AFDD-1F4F6CD2D014}"/>
              </a:ext>
            </a:extLst>
          </p:cNvPr>
          <p:cNvSpPr/>
          <p:nvPr/>
        </p:nvSpPr>
        <p:spPr>
          <a:xfrm>
            <a:off x="0" y="880413"/>
            <a:ext cx="11928475" cy="584775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Why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write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if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others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can’t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read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11D226-6F89-0244-B6F0-F0D0C3233386}"/>
              </a:ext>
            </a:extLst>
          </p:cNvPr>
          <p:cNvSpPr/>
          <p:nvPr/>
        </p:nvSpPr>
        <p:spPr>
          <a:xfrm>
            <a:off x="263525" y="3249133"/>
            <a:ext cx="5642600" cy="12534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8000" tIns="72000" rIns="108000" bIns="7200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for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in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range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(10):</a:t>
            </a:r>
          </a:p>
          <a:p>
            <a:r>
              <a:rPr lang="en-US" sz="24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....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x =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*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2</a:t>
            </a:r>
          </a:p>
          <a:p>
            <a:r>
              <a:rPr lang="en-US" sz="24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....</a:t>
            </a:r>
            <a:r>
              <a:rPr lang="en-US" sz="2400" b="1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print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(x)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DB146-AC6E-0046-84BF-D98D69EF84F1}"/>
              </a:ext>
            </a:extLst>
          </p:cNvPr>
          <p:cNvSpPr txBox="1"/>
          <p:nvPr/>
        </p:nvSpPr>
        <p:spPr>
          <a:xfrm>
            <a:off x="263525" y="2694045"/>
            <a:ext cx="583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Identation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Always use (four) spaces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54AF1C-CB98-FC49-8A3F-712CCAF63CDA}"/>
              </a:ext>
            </a:extLst>
          </p:cNvPr>
          <p:cNvSpPr/>
          <p:nvPr/>
        </p:nvSpPr>
        <p:spPr>
          <a:xfrm>
            <a:off x="6096000" y="2724934"/>
            <a:ext cx="5642600" cy="514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8000" tIns="72000" rIns="108000" bIns="7200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from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numpy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import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94C04D-C2DC-4246-A0B4-3F1FB4AB0BE6}"/>
              </a:ext>
            </a:extLst>
          </p:cNvPr>
          <p:cNvSpPr txBox="1"/>
          <p:nvPr/>
        </p:nvSpPr>
        <p:spPr>
          <a:xfrm>
            <a:off x="6096000" y="2169846"/>
            <a:ext cx="583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Don’t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A3DED7-CC19-0C42-B44C-6E16D1BF9961}"/>
              </a:ext>
            </a:extLst>
          </p:cNvPr>
          <p:cNvSpPr/>
          <p:nvPr/>
        </p:nvSpPr>
        <p:spPr>
          <a:xfrm>
            <a:off x="6096000" y="4491955"/>
            <a:ext cx="5642600" cy="514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8000" tIns="72000" rIns="108000" bIns="7200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import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numpy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np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FC871B-86B4-F14D-AFE0-4A56F0F5C6CF}"/>
              </a:ext>
            </a:extLst>
          </p:cNvPr>
          <p:cNvSpPr txBox="1"/>
          <p:nvPr/>
        </p:nvSpPr>
        <p:spPr>
          <a:xfrm>
            <a:off x="6096000" y="3936867"/>
            <a:ext cx="583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EA2573-54D2-964D-8689-4AFF01DBFFCD}"/>
              </a:ext>
            </a:extLst>
          </p:cNvPr>
          <p:cNvSpPr txBox="1"/>
          <p:nvPr/>
        </p:nvSpPr>
        <p:spPr>
          <a:xfrm>
            <a:off x="6095999" y="1586684"/>
            <a:ext cx="583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Importing packages</a:t>
            </a:r>
          </a:p>
        </p:txBody>
      </p:sp>
    </p:spTree>
    <p:extLst>
      <p:ext uri="{BB962C8B-B14F-4D97-AF65-F5344CB8AC3E}">
        <p14:creationId xmlns:p14="http://schemas.microsoft.com/office/powerpoint/2010/main" val="1339266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" y="0"/>
            <a:ext cx="11928476" cy="1124085"/>
          </a:xfrm>
        </p:spPr>
        <p:txBody>
          <a:bodyPr lIns="270000"/>
          <a:lstStyle/>
          <a:p>
            <a:r>
              <a:rPr lang="en-US" dirty="0"/>
              <a:t>Code Style – The </a:t>
            </a:r>
            <a:r>
              <a:rPr lang="en-US" dirty="0">
                <a:hlinkClick r:id="rId2"/>
              </a:rPr>
              <a:t>PEP8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2643" y="6397498"/>
            <a:ext cx="805183" cy="365125"/>
          </a:xfrm>
        </p:spPr>
        <p:txBody>
          <a:bodyPr/>
          <a:lstStyle/>
          <a:p>
            <a:fld id="{7E330D1F-5FCF-DC48-AEF8-ED5D76DF8329}" type="slidenum">
              <a:rPr lang="en-US" smtClean="0"/>
              <a:t>8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F52293-2224-994D-9C8A-EC7EEDED2C57}"/>
              </a:ext>
            </a:extLst>
          </p:cNvPr>
          <p:cNvSpPr/>
          <p:nvPr/>
        </p:nvSpPr>
        <p:spPr>
          <a:xfrm>
            <a:off x="2859974" y="1596167"/>
            <a:ext cx="6315849" cy="45773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8000" tIns="72000" rIns="108000" bIns="7200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GLOBAL_VARIABLE_NAME =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"example"</a:t>
            </a:r>
          </a:p>
          <a:p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variable_name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=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5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def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function_name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(x, y):</a:t>
            </a:r>
          </a:p>
          <a:p>
            <a:r>
              <a:rPr lang="en-US" sz="24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....</a:t>
            </a:r>
            <a:r>
              <a:rPr lang="en-US" sz="2400" b="1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return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x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+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y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class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ClassName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:</a:t>
            </a:r>
          </a:p>
          <a:p>
            <a:r>
              <a:rPr lang="en-US" sz="24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....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4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....</a:t>
            </a:r>
            <a:r>
              <a:rPr lang="en-US" sz="2400" b="1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def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method_name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2400" b="1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self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):</a:t>
            </a:r>
          </a:p>
          <a:p>
            <a:r>
              <a:rPr lang="en-US" sz="24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........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(do something)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3FCBCA-FF61-3147-80D0-16CED894069C}"/>
              </a:ext>
            </a:extLst>
          </p:cNvPr>
          <p:cNvSpPr txBox="1"/>
          <p:nvPr/>
        </p:nvSpPr>
        <p:spPr>
          <a:xfrm>
            <a:off x="9278914" y="3805883"/>
            <a:ext cx="2673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Spaces between 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operators and 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characters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9B1FA5-0342-7749-A21A-56FCDAF2B272}"/>
              </a:ext>
            </a:extLst>
          </p:cNvPr>
          <p:cNvSpPr txBox="1"/>
          <p:nvPr/>
        </p:nvSpPr>
        <p:spPr>
          <a:xfrm>
            <a:off x="2873128" y="385789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space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5B1DA67-EC81-9C47-88D7-AA6E21F41153}"/>
              </a:ext>
            </a:extLst>
          </p:cNvPr>
          <p:cNvCxnSpPr>
            <a:cxnSpLocks/>
            <a:stCxn id="30" idx="3"/>
            <a:endCxn id="22" idx="1"/>
          </p:cNvCxnSpPr>
          <p:nvPr/>
        </p:nvCxnSpPr>
        <p:spPr>
          <a:xfrm>
            <a:off x="2133442" y="3540091"/>
            <a:ext cx="739686" cy="51786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90AF138-8EB6-D644-B350-1210C67798BB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2133442" y="3540091"/>
            <a:ext cx="733391" cy="83976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6F66183-A995-BD4D-93CF-79AB3AC5CD00}"/>
              </a:ext>
            </a:extLst>
          </p:cNvPr>
          <p:cNvSpPr txBox="1"/>
          <p:nvPr/>
        </p:nvSpPr>
        <p:spPr>
          <a:xfrm>
            <a:off x="2866833" y="417979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space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21C852-FEDA-3E43-90AB-A124298A2907}"/>
              </a:ext>
            </a:extLst>
          </p:cNvPr>
          <p:cNvSpPr txBox="1"/>
          <p:nvPr/>
        </p:nvSpPr>
        <p:spPr>
          <a:xfrm>
            <a:off x="2866828" y="2693670"/>
            <a:ext cx="114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space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7F182F-BE3C-DC47-A180-9B30491D5FDC}"/>
              </a:ext>
            </a:extLst>
          </p:cNvPr>
          <p:cNvSpPr txBox="1"/>
          <p:nvPr/>
        </p:nvSpPr>
        <p:spPr>
          <a:xfrm>
            <a:off x="2873126" y="237021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space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7479F01D-B6FC-1242-92B9-25F9169BBB7A}"/>
              </a:ext>
            </a:extLst>
          </p:cNvPr>
          <p:cNvCxnSpPr>
            <a:cxnSpLocks/>
            <a:stCxn id="30" idx="3"/>
            <a:endCxn id="26" idx="1"/>
          </p:cNvCxnSpPr>
          <p:nvPr/>
        </p:nvCxnSpPr>
        <p:spPr>
          <a:xfrm flipV="1">
            <a:off x="2133442" y="2893725"/>
            <a:ext cx="733386" cy="64636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5B4A80E5-E914-EC4F-B03A-51F633416B96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 flipV="1">
            <a:off x="2133442" y="2570265"/>
            <a:ext cx="739684" cy="96982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68F2D90-5111-BA43-8A21-1DD1219CEF72}"/>
              </a:ext>
            </a:extLst>
          </p:cNvPr>
          <p:cNvSpPr txBox="1"/>
          <p:nvPr/>
        </p:nvSpPr>
        <p:spPr>
          <a:xfrm>
            <a:off x="-3439036" y="2570595"/>
            <a:ext cx="55724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Two empty </a:t>
            </a:r>
          </a:p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lines </a:t>
            </a:r>
          </a:p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before </a:t>
            </a:r>
          </a:p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functions </a:t>
            </a:r>
          </a:p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 classes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044917-CB6E-CC49-A858-7543BCEC26D3}"/>
              </a:ext>
            </a:extLst>
          </p:cNvPr>
          <p:cNvSpPr txBox="1"/>
          <p:nvPr/>
        </p:nvSpPr>
        <p:spPr>
          <a:xfrm>
            <a:off x="5503710" y="3484751"/>
            <a:ext cx="228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F74C38-8E20-E943-9895-5A7C1FF5AC67}"/>
              </a:ext>
            </a:extLst>
          </p:cNvPr>
          <p:cNvSpPr txBox="1"/>
          <p:nvPr/>
        </p:nvSpPr>
        <p:spPr>
          <a:xfrm>
            <a:off x="5154532" y="3497081"/>
            <a:ext cx="228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Lucida Console" panose="020B0609040504020204" pitchFamily="49" charset="0"/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9618F10-B20B-9D4D-8948-35694F98964C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6676242" y="3528630"/>
            <a:ext cx="2602672" cy="87741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BAF39DAA-01F6-1344-B416-402905E059E8}"/>
              </a:ext>
            </a:extLst>
          </p:cNvPr>
          <p:cNvCxnSpPr>
            <a:cxnSpLocks/>
            <a:stCxn id="21" idx="1"/>
            <a:endCxn id="39" idx="2"/>
          </p:cNvCxnSpPr>
          <p:nvPr/>
        </p:nvCxnSpPr>
        <p:spPr>
          <a:xfrm rot="10800000">
            <a:off x="5618014" y="3884862"/>
            <a:ext cx="3660901" cy="52118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93378395-6DEC-D545-8621-B5C80C61625F}"/>
              </a:ext>
            </a:extLst>
          </p:cNvPr>
          <p:cNvCxnSpPr>
            <a:cxnSpLocks/>
            <a:stCxn id="21" idx="1"/>
            <a:endCxn id="41" idx="2"/>
          </p:cNvCxnSpPr>
          <p:nvPr/>
        </p:nvCxnSpPr>
        <p:spPr>
          <a:xfrm rot="10800000">
            <a:off x="5268836" y="3897192"/>
            <a:ext cx="4010079" cy="5088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EDECCB00-8564-AE49-BAEA-D41556365B10}"/>
              </a:ext>
            </a:extLst>
          </p:cNvPr>
          <p:cNvSpPr/>
          <p:nvPr/>
        </p:nvSpPr>
        <p:spPr>
          <a:xfrm>
            <a:off x="0" y="880413"/>
            <a:ext cx="11928475" cy="584775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Why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write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if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others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can’t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read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67579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" y="0"/>
            <a:ext cx="11928476" cy="1124085"/>
          </a:xfrm>
        </p:spPr>
        <p:txBody>
          <a:bodyPr lIns="270000"/>
          <a:lstStyle/>
          <a:p>
            <a:r>
              <a:rPr lang="en-US" dirty="0"/>
              <a:t>Code Style – Tools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2643" y="6397498"/>
            <a:ext cx="805183" cy="365125"/>
          </a:xfrm>
        </p:spPr>
        <p:txBody>
          <a:bodyPr/>
          <a:lstStyle/>
          <a:p>
            <a:fld id="{7E330D1F-5FCF-DC48-AEF8-ED5D76DF8329}" type="slidenum">
              <a:rPr lang="en-US" smtClean="0"/>
              <a:t>9</a:t>
            </a:fld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ECCB00-8564-AE49-BAEA-D41556365B10}"/>
              </a:ext>
            </a:extLst>
          </p:cNvPr>
          <p:cNvSpPr/>
          <p:nvPr/>
        </p:nvSpPr>
        <p:spPr>
          <a:xfrm>
            <a:off x="0" y="880413"/>
            <a:ext cx="11928475" cy="584775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Why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write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if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others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can’t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read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1A292-BCBD-8344-8728-C6E85D537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44" t="10455" r="25552" b="14606"/>
          <a:stretch/>
        </p:blipFill>
        <p:spPr>
          <a:xfrm>
            <a:off x="8255884" y="2539670"/>
            <a:ext cx="3642611" cy="2093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05B4F2-18B0-2948-85DF-81AD51E3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452" y="1823522"/>
            <a:ext cx="3454400" cy="1104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A49DEF-C8E4-3F43-8197-8CBA4FA3426A}"/>
              </a:ext>
            </a:extLst>
          </p:cNvPr>
          <p:cNvSpPr txBox="1"/>
          <p:nvPr/>
        </p:nvSpPr>
        <p:spPr>
          <a:xfrm>
            <a:off x="8691" y="2059695"/>
            <a:ext cx="6173918" cy="2616101"/>
          </a:xfrm>
          <a:prstGeom prst="rect">
            <a:avLst/>
          </a:prstGeom>
          <a:noFill/>
        </p:spPr>
        <p:txBody>
          <a:bodyPr wrap="square" lIns="270000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Tools for code format</a:t>
            </a:r>
          </a:p>
          <a:p>
            <a:pPr marL="722313" indent="-1762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PyLint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22313" indent="-1762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flake8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22313" indent="-1762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Black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22313" indent="-1762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PyCharm CE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2CABF4-F411-3C4D-8294-2698F8B9CF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2216" y="3367745"/>
            <a:ext cx="2480872" cy="248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21982"/>
      </p:ext>
    </p:extLst>
  </p:cSld>
  <p:clrMapOvr>
    <a:masterClrMapping/>
  </p:clrMapOvr>
</p:sld>
</file>

<file path=ppt/theme/theme1.xml><?xml version="1.0" encoding="utf-8"?>
<a:theme xmlns:a="http://schemas.openxmlformats.org/drawingml/2006/main" name="OIR Background Dark">
  <a:themeElements>
    <a:clrScheme name="OIR Lab Interi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58ADF"/>
      </a:accent1>
      <a:accent2>
        <a:srgbClr val="ED7D31"/>
      </a:accent2>
      <a:accent3>
        <a:srgbClr val="A5A5A5"/>
      </a:accent3>
      <a:accent4>
        <a:srgbClr val="D3BB8A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IR-interim-presentation-template-small.potx" id="{EFB935B6-831D-46A3-9E6C-7EA8C55CAD7B}" vid="{F53CD0B9-0A3D-4395-9B45-468DD6B21DD8}"/>
    </a:ext>
  </a:extLst>
</a:theme>
</file>

<file path=ppt/theme/theme2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IR-interim-presentation-template-small.potx" id="{EFB935B6-831D-46A3-9E6C-7EA8C55CAD7B}" vid="{EA7C2DA8-7947-4050-8D39-BFC72F7B79F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OIR Background Dark</Template>
  <TotalTime>10169</TotalTime>
  <Words>1249</Words>
  <Application>Microsoft Macintosh PowerPoint</Application>
  <PresentationFormat>Widescreen</PresentationFormat>
  <Paragraphs>362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Lato</vt:lpstr>
      <vt:lpstr>Lucida Console</vt:lpstr>
      <vt:lpstr>Monaco</vt:lpstr>
      <vt:lpstr>Roboto</vt:lpstr>
      <vt:lpstr>OIR Background Dark</vt:lpstr>
      <vt:lpstr>White Background</vt:lpstr>
      <vt:lpstr>Python Tutorial Series 2019 Your code pretty and Healthy</vt:lpstr>
      <vt:lpstr>Contents</vt:lpstr>
      <vt:lpstr>Introduction</vt:lpstr>
      <vt:lpstr>Code Style</vt:lpstr>
      <vt:lpstr>Code Style – The PEP8</vt:lpstr>
      <vt:lpstr>Code Style – The PEP8</vt:lpstr>
      <vt:lpstr>Code Style – The PEP8</vt:lpstr>
      <vt:lpstr>Code Style – The PEP8</vt:lpstr>
      <vt:lpstr>Code Style – Tools </vt:lpstr>
      <vt:lpstr>Code Style – Tools</vt:lpstr>
      <vt:lpstr>Documentation</vt:lpstr>
      <vt:lpstr>Documentation</vt:lpstr>
      <vt:lpstr>Documentation</vt:lpstr>
      <vt:lpstr>Documentation</vt:lpstr>
      <vt:lpstr>Documentation</vt:lpstr>
      <vt:lpstr>Documentation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Project Structure</vt:lpstr>
      <vt:lpstr>Project Structure</vt:lpstr>
      <vt:lpstr>Project Structure</vt:lpstr>
      <vt:lpstr>Project Structure</vt:lpstr>
      <vt:lpstr>Project Structure</vt:lpstr>
      <vt:lpstr>Project Structure</vt:lpstr>
      <vt:lpstr>Versioning and Version Control</vt:lpstr>
      <vt:lpstr>Versioning and Version Control</vt:lpstr>
      <vt:lpstr>Versioning and Version Control</vt:lpstr>
      <vt:lpstr>Versioning and Version Control</vt:lpstr>
      <vt:lpstr>Versioning and Version Control</vt:lpstr>
      <vt:lpstr>PowerPoint Presentation</vt:lpstr>
      <vt:lpstr>Versioning and Version Control</vt:lpstr>
      <vt:lpstr>Before you go... </vt:lpstr>
      <vt:lpstr>Before you go... </vt:lpstr>
      <vt:lpstr>Before you go... 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Bruno Quint</dc:creator>
  <cp:lastModifiedBy>Bruno Quint</cp:lastModifiedBy>
  <cp:revision>63</cp:revision>
  <cp:lastPrinted>2019-11-25T14:06:51Z</cp:lastPrinted>
  <dcterms:created xsi:type="dcterms:W3CDTF">2019-11-18T13:13:02Z</dcterms:created>
  <dcterms:modified xsi:type="dcterms:W3CDTF">2019-11-25T14:53:36Z</dcterms:modified>
</cp:coreProperties>
</file>